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3.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4.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ink/ink5.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5"/>
  </p:notesMasterIdLst>
  <p:sldIdLst>
    <p:sldId id="256" r:id="rId5"/>
    <p:sldId id="296" r:id="rId6"/>
    <p:sldId id="307" r:id="rId7"/>
    <p:sldId id="300" r:id="rId8"/>
    <p:sldId id="302" r:id="rId9"/>
    <p:sldId id="275" r:id="rId10"/>
    <p:sldId id="257" r:id="rId11"/>
    <p:sldId id="259" r:id="rId12"/>
    <p:sldId id="306" r:id="rId13"/>
    <p:sldId id="289" r:id="rId14"/>
    <p:sldId id="303" r:id="rId15"/>
    <p:sldId id="293" r:id="rId16"/>
    <p:sldId id="288" r:id="rId17"/>
    <p:sldId id="305" r:id="rId18"/>
    <p:sldId id="295" r:id="rId19"/>
    <p:sldId id="298" r:id="rId20"/>
    <p:sldId id="276" r:id="rId21"/>
    <p:sldId id="285" r:id="rId22"/>
    <p:sldId id="304" r:id="rId23"/>
    <p:sldId id="294"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osseini, Marjan" initials="HM" lastIdx="1" clrIdx="0">
    <p:extLst>
      <p:ext uri="{19B8F6BF-5375-455C-9EA6-DF929625EA0E}">
        <p15:presenceInfo xmlns:p15="http://schemas.microsoft.com/office/powerpoint/2012/main" userId="S::marjan.hosseini@uconn.edu::dde56df1-5e89-433d-be3b-c9e7dfe6d3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2E9BBE-626A-496F-975F-B7133AFCBA8F}" v="2543" dt="2021-03-04T04:30:03.2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384" autoAdjust="0"/>
  </p:normalViewPr>
  <p:slideViewPr>
    <p:cSldViewPr snapToGrid="0">
      <p:cViewPr>
        <p:scale>
          <a:sx n="75" d="100"/>
          <a:sy n="75" d="100"/>
        </p:scale>
        <p:origin x="757" y="1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1E8DC7-47E4-47D4-AEBD-99B6A4E82EFD}"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E939009-137C-455C-A0F8-2AB1276BECF4}">
      <dgm:prSet phldrT="[Text]" custT="1"/>
      <dgm:spPr>
        <a:solidFill>
          <a:schemeClr val="accent1">
            <a:lumMod val="20000"/>
            <a:lumOff val="80000"/>
          </a:schemeClr>
        </a:solidFill>
        <a:ln>
          <a:solidFill>
            <a:schemeClr val="accent1"/>
          </a:solidFill>
        </a:ln>
        <a:effectLst>
          <a:outerShdw blurRad="50800" dist="63500" dir="3600000" algn="tl" rotWithShape="0">
            <a:prstClr val="black">
              <a:alpha val="40000"/>
            </a:prstClr>
          </a:outerShdw>
        </a:effectLst>
      </dgm:spPr>
      <dgm:t>
        <a:bodyPr/>
        <a:lstStyle/>
        <a:p>
          <a:pPr>
            <a:buFont typeface="Wingdings" panose="05000000000000000000" pitchFamily="2" charset="2"/>
            <a:buChar char="ü"/>
          </a:pPr>
          <a:r>
            <a:rPr lang="en-US" sz="2800">
              <a:solidFill>
                <a:schemeClr val="tx1">
                  <a:lumMod val="95000"/>
                  <a:lumOff val="5000"/>
                </a:schemeClr>
              </a:solidFill>
              <a:cs typeface="Calibri"/>
            </a:rPr>
            <a:t>We use </a:t>
          </a:r>
          <a:r>
            <a:rPr lang="en-US" sz="2800" b="1">
              <a:solidFill>
                <a:schemeClr val="tx1">
                  <a:lumMod val="95000"/>
                  <a:lumOff val="5000"/>
                </a:schemeClr>
              </a:solidFill>
              <a:cs typeface="Calibri"/>
            </a:rPr>
            <a:t>only</a:t>
          </a:r>
          <a:r>
            <a:rPr lang="en-US" sz="2800">
              <a:solidFill>
                <a:schemeClr val="tx1">
                  <a:lumMod val="95000"/>
                  <a:lumOff val="5000"/>
                </a:schemeClr>
              </a:solidFill>
              <a:cs typeface="Calibri"/>
            </a:rPr>
            <a:t> textual content.</a:t>
          </a:r>
          <a:endParaRPr lang="en-US" sz="2800"/>
        </a:p>
      </dgm:t>
    </dgm:pt>
    <dgm:pt modelId="{6A8A229E-07A1-41E3-B833-89BD0BA3D251}" type="parTrans" cxnId="{E0CB8AFE-F91C-439D-A601-E83D1D593E9B}">
      <dgm:prSet/>
      <dgm:spPr/>
      <dgm:t>
        <a:bodyPr/>
        <a:lstStyle/>
        <a:p>
          <a:endParaRPr lang="en-US"/>
        </a:p>
      </dgm:t>
    </dgm:pt>
    <dgm:pt modelId="{38C67F66-0DD5-40AB-93AD-324C9B035C94}" type="sibTrans" cxnId="{E0CB8AFE-F91C-439D-A601-E83D1D593E9B}">
      <dgm:prSet/>
      <dgm:spPr/>
      <dgm:t>
        <a:bodyPr/>
        <a:lstStyle/>
        <a:p>
          <a:endParaRPr lang="en-US"/>
        </a:p>
      </dgm:t>
    </dgm:pt>
    <dgm:pt modelId="{28BDAF0A-2239-4273-A212-C86A3A515B1F}">
      <dgm:prSet phldrT="[Text]" custT="1"/>
      <dgm:spPr>
        <a:solidFill>
          <a:schemeClr val="accent1">
            <a:lumMod val="20000"/>
            <a:lumOff val="80000"/>
          </a:schemeClr>
        </a:solidFill>
        <a:ln>
          <a:solidFill>
            <a:schemeClr val="accent1"/>
          </a:solidFill>
        </a:ln>
        <a:effectLst>
          <a:outerShdw blurRad="50800" dist="63500" dir="3600000" algn="tl" rotWithShape="0">
            <a:prstClr val="black">
              <a:alpha val="40000"/>
            </a:prstClr>
          </a:outerShdw>
        </a:effectLst>
      </dgm:spPr>
      <dgm:t>
        <a:bodyPr/>
        <a:lstStyle/>
        <a:p>
          <a:pPr>
            <a:buFont typeface="Wingdings" panose="05000000000000000000" pitchFamily="2" charset="2"/>
            <a:buChar char="ü"/>
          </a:pPr>
          <a:r>
            <a:rPr lang="en-US" sz="2800" b="1">
              <a:solidFill>
                <a:schemeClr val="tx1">
                  <a:lumMod val="95000"/>
                  <a:lumOff val="5000"/>
                </a:schemeClr>
              </a:solidFill>
              <a:cs typeface="Calibri"/>
            </a:rPr>
            <a:t>VAE</a:t>
          </a:r>
          <a:r>
            <a:rPr lang="en-US" sz="2800">
              <a:solidFill>
                <a:schemeClr val="tx1">
                  <a:lumMod val="95000"/>
                  <a:lumOff val="5000"/>
                </a:schemeClr>
              </a:solidFill>
              <a:cs typeface="Calibri"/>
            </a:rPr>
            <a:t> captures </a:t>
          </a:r>
          <a:r>
            <a:rPr lang="en-US" sz="2800" b="1">
              <a:solidFill>
                <a:schemeClr val="tx1">
                  <a:lumMod val="95000"/>
                  <a:lumOff val="5000"/>
                </a:schemeClr>
              </a:solidFill>
              <a:cs typeface="Calibri"/>
            </a:rPr>
            <a:t>textual content </a:t>
          </a:r>
          <a:r>
            <a:rPr lang="en-US" sz="2800">
              <a:solidFill>
                <a:schemeClr val="tx1">
                  <a:lumMod val="95000"/>
                  <a:lumOff val="5000"/>
                </a:schemeClr>
              </a:solidFill>
              <a:cs typeface="Calibri"/>
            </a:rPr>
            <a:t>features.</a:t>
          </a:r>
          <a:endParaRPr lang="en-US" sz="2800"/>
        </a:p>
      </dgm:t>
    </dgm:pt>
    <dgm:pt modelId="{74AC1438-24C1-40A0-B831-6470C9E9964B}" type="parTrans" cxnId="{C367C2D5-34DB-49C2-AF11-70E419271551}">
      <dgm:prSet/>
      <dgm:spPr/>
      <dgm:t>
        <a:bodyPr/>
        <a:lstStyle/>
        <a:p>
          <a:endParaRPr lang="en-US"/>
        </a:p>
      </dgm:t>
    </dgm:pt>
    <dgm:pt modelId="{A7C57A2C-8F78-4D8D-8C42-153B8C941DBE}" type="sibTrans" cxnId="{C367C2D5-34DB-49C2-AF11-70E419271551}">
      <dgm:prSet/>
      <dgm:spPr/>
      <dgm:t>
        <a:bodyPr/>
        <a:lstStyle/>
        <a:p>
          <a:endParaRPr lang="en-US"/>
        </a:p>
      </dgm:t>
    </dgm:pt>
    <dgm:pt modelId="{C42912B3-1F51-4871-BC8C-9179E79867ED}">
      <dgm:prSet phldrT="[Text]" custT="1"/>
      <dgm:spPr>
        <a:solidFill>
          <a:schemeClr val="accent1">
            <a:lumMod val="20000"/>
            <a:lumOff val="80000"/>
          </a:schemeClr>
        </a:solidFill>
        <a:ln>
          <a:solidFill>
            <a:schemeClr val="accent1"/>
          </a:solidFill>
        </a:ln>
        <a:effectLst>
          <a:outerShdw blurRad="50800" dist="63500" dir="3600000" algn="tl" rotWithShape="0">
            <a:prstClr val="black">
              <a:alpha val="40000"/>
            </a:prstClr>
          </a:outerShdw>
        </a:effectLst>
      </dgm:spPr>
      <dgm:t>
        <a:bodyPr/>
        <a:lstStyle/>
        <a:p>
          <a:pPr>
            <a:buFont typeface="Wingdings" panose="05000000000000000000" pitchFamily="2" charset="2"/>
            <a:buChar char="ü"/>
          </a:pPr>
          <a:r>
            <a:rPr lang="en-US" sz="2800" b="1">
              <a:solidFill>
                <a:schemeClr val="tx1">
                  <a:lumMod val="95000"/>
                  <a:lumOff val="5000"/>
                </a:schemeClr>
              </a:solidFill>
              <a:cs typeface="Calibri"/>
            </a:rPr>
            <a:t>LDA</a:t>
          </a:r>
          <a:r>
            <a:rPr lang="en-US" sz="2800">
              <a:solidFill>
                <a:schemeClr val="tx1">
                  <a:lumMod val="95000"/>
                  <a:lumOff val="5000"/>
                </a:schemeClr>
              </a:solidFill>
              <a:cs typeface="Calibri"/>
            </a:rPr>
            <a:t> captures </a:t>
          </a:r>
          <a:r>
            <a:rPr lang="en-US" sz="2800" b="1">
              <a:solidFill>
                <a:schemeClr val="tx1">
                  <a:lumMod val="95000"/>
                  <a:lumOff val="5000"/>
                </a:schemeClr>
              </a:solidFill>
              <a:cs typeface="Calibri"/>
            </a:rPr>
            <a:t>topic related </a:t>
          </a:r>
          <a:r>
            <a:rPr lang="en-US" sz="2800">
              <a:solidFill>
                <a:schemeClr val="tx1">
                  <a:lumMod val="95000"/>
                  <a:lumOff val="5000"/>
                </a:schemeClr>
              </a:solidFill>
              <a:cs typeface="Calibri"/>
            </a:rPr>
            <a:t>features.</a:t>
          </a:r>
          <a:endParaRPr lang="en-US" sz="2800"/>
        </a:p>
      </dgm:t>
    </dgm:pt>
    <dgm:pt modelId="{B7783C8B-E012-4311-8941-3250E2DAD01E}" type="parTrans" cxnId="{6933357A-D5F0-4EC7-A2A3-4FAAA223F1A3}">
      <dgm:prSet/>
      <dgm:spPr/>
      <dgm:t>
        <a:bodyPr/>
        <a:lstStyle/>
        <a:p>
          <a:endParaRPr lang="en-US"/>
        </a:p>
      </dgm:t>
    </dgm:pt>
    <dgm:pt modelId="{C9EC0FED-0486-4498-B9AC-3453EEDBC5F2}" type="sibTrans" cxnId="{6933357A-D5F0-4EC7-A2A3-4FAAA223F1A3}">
      <dgm:prSet/>
      <dgm:spPr/>
      <dgm:t>
        <a:bodyPr/>
        <a:lstStyle/>
        <a:p>
          <a:endParaRPr lang="en-US"/>
        </a:p>
      </dgm:t>
    </dgm:pt>
    <dgm:pt modelId="{CB8BB41C-C705-4D7C-B813-87CA7748ADB8}">
      <dgm:prSet phldrT="[Text]" custT="1"/>
      <dgm:spPr>
        <a:solidFill>
          <a:schemeClr val="accent1">
            <a:lumMod val="20000"/>
            <a:lumOff val="80000"/>
          </a:schemeClr>
        </a:solidFill>
        <a:ln>
          <a:solidFill>
            <a:schemeClr val="accent1"/>
          </a:solidFill>
        </a:ln>
        <a:effectLst>
          <a:outerShdw blurRad="50800" dist="63500" dir="3600000" algn="tl" rotWithShape="0">
            <a:prstClr val="black">
              <a:alpha val="40000"/>
            </a:prstClr>
          </a:outerShdw>
        </a:effectLst>
      </dgm:spPr>
      <dgm:t>
        <a:bodyPr/>
        <a:lstStyle/>
        <a:p>
          <a:pPr>
            <a:buFont typeface="Wingdings" panose="05000000000000000000" pitchFamily="2" charset="2"/>
            <a:buChar char="ü"/>
          </a:pPr>
          <a:r>
            <a:rPr lang="en-US" sz="2800" b="1">
              <a:solidFill>
                <a:schemeClr val="tx1">
                  <a:lumMod val="95000"/>
                  <a:lumOff val="5000"/>
                </a:schemeClr>
              </a:solidFill>
              <a:ea typeface="+mn-lt"/>
              <a:cs typeface="+mn-lt"/>
            </a:rPr>
            <a:t>Increasing the interpretability </a:t>
          </a:r>
          <a:r>
            <a:rPr lang="en-US" sz="2800">
              <a:solidFill>
                <a:schemeClr val="tx1">
                  <a:lumMod val="95000"/>
                  <a:lumOff val="5000"/>
                </a:schemeClr>
              </a:solidFill>
              <a:ea typeface="+mn-lt"/>
              <a:cs typeface="+mn-lt"/>
            </a:rPr>
            <a:t>of the model by LDA.</a:t>
          </a:r>
          <a:endParaRPr lang="en-US" sz="2800"/>
        </a:p>
      </dgm:t>
    </dgm:pt>
    <dgm:pt modelId="{7783117B-436C-40CF-9CA9-5C9B90C46AA2}" type="parTrans" cxnId="{43C85855-CE16-4D5D-A12B-3C2B4ABFD533}">
      <dgm:prSet/>
      <dgm:spPr/>
      <dgm:t>
        <a:bodyPr/>
        <a:lstStyle/>
        <a:p>
          <a:endParaRPr lang="en-US"/>
        </a:p>
      </dgm:t>
    </dgm:pt>
    <dgm:pt modelId="{D0A48AAF-CC41-490D-8E0D-5AAB29E1DB3D}" type="sibTrans" cxnId="{43C85855-CE16-4D5D-A12B-3C2B4ABFD533}">
      <dgm:prSet/>
      <dgm:spPr/>
      <dgm:t>
        <a:bodyPr/>
        <a:lstStyle/>
        <a:p>
          <a:endParaRPr lang="en-US"/>
        </a:p>
      </dgm:t>
    </dgm:pt>
    <dgm:pt modelId="{A3F54C3C-8C07-47E4-815C-7C282FC13BE9}">
      <dgm:prSet phldrT="[Text]" custT="1"/>
      <dgm:spPr>
        <a:solidFill>
          <a:schemeClr val="accent1">
            <a:lumMod val="20000"/>
            <a:lumOff val="80000"/>
          </a:schemeClr>
        </a:solidFill>
        <a:ln>
          <a:solidFill>
            <a:schemeClr val="accent1"/>
          </a:solidFill>
        </a:ln>
        <a:effectLst>
          <a:outerShdw blurRad="50800" dist="63500" dir="3600000" algn="tl" rotWithShape="0">
            <a:prstClr val="black">
              <a:alpha val="40000"/>
            </a:prstClr>
          </a:outerShdw>
        </a:effectLst>
      </dgm:spPr>
      <dgm:t>
        <a:bodyPr/>
        <a:lstStyle/>
        <a:p>
          <a:pPr>
            <a:buFont typeface="Wingdings" panose="05000000000000000000" pitchFamily="2" charset="2"/>
            <a:buChar char="ü"/>
          </a:pPr>
          <a:r>
            <a:rPr lang="en-US" sz="2800" b="1">
              <a:solidFill>
                <a:schemeClr val="tx1">
                  <a:lumMod val="95000"/>
                  <a:lumOff val="5000"/>
                </a:schemeClr>
              </a:solidFill>
              <a:ea typeface="+mn-lt"/>
              <a:cs typeface="+mn-lt"/>
            </a:rPr>
            <a:t>Improving the accuracy </a:t>
          </a:r>
          <a:r>
            <a:rPr lang="en-US" sz="2800">
              <a:solidFill>
                <a:schemeClr val="tx1">
                  <a:lumMod val="95000"/>
                  <a:lumOff val="5000"/>
                </a:schemeClr>
              </a:solidFill>
              <a:ea typeface="+mn-lt"/>
              <a:cs typeface="+mn-lt"/>
            </a:rPr>
            <a:t>by concatenating</a:t>
          </a:r>
          <a:r>
            <a:rPr lang="en-US" sz="2800">
              <a:solidFill>
                <a:schemeClr val="tx1">
                  <a:lumMod val="95000"/>
                  <a:lumOff val="5000"/>
                </a:schemeClr>
              </a:solidFill>
              <a:cs typeface="Calibri"/>
            </a:rPr>
            <a:t> these features.</a:t>
          </a:r>
          <a:endParaRPr lang="en-US" sz="2800"/>
        </a:p>
      </dgm:t>
    </dgm:pt>
    <dgm:pt modelId="{5C545580-A602-4653-BD5C-EB9EDB62DB32}" type="parTrans" cxnId="{23CFDA92-1683-489B-A557-86E1C2A0B9B5}">
      <dgm:prSet/>
      <dgm:spPr/>
      <dgm:t>
        <a:bodyPr/>
        <a:lstStyle/>
        <a:p>
          <a:endParaRPr lang="en-US"/>
        </a:p>
      </dgm:t>
    </dgm:pt>
    <dgm:pt modelId="{BE47C455-5AF9-4642-9739-4573CBEF54C6}" type="sibTrans" cxnId="{23CFDA92-1683-489B-A557-86E1C2A0B9B5}">
      <dgm:prSet/>
      <dgm:spPr/>
      <dgm:t>
        <a:bodyPr/>
        <a:lstStyle/>
        <a:p>
          <a:endParaRPr lang="en-US"/>
        </a:p>
      </dgm:t>
    </dgm:pt>
    <dgm:pt modelId="{8CB4632D-5117-4EFC-9585-A6FCCD8B44DC}" type="pres">
      <dgm:prSet presAssocID="{9F1E8DC7-47E4-47D4-AEBD-99B6A4E82EFD}" presName="linear" presStyleCnt="0">
        <dgm:presLayoutVars>
          <dgm:dir/>
          <dgm:animLvl val="lvl"/>
          <dgm:resizeHandles val="exact"/>
        </dgm:presLayoutVars>
      </dgm:prSet>
      <dgm:spPr/>
    </dgm:pt>
    <dgm:pt modelId="{5E85D236-E90E-4E0F-A411-00AF5EA67567}" type="pres">
      <dgm:prSet presAssocID="{BE939009-137C-455C-A0F8-2AB1276BECF4}" presName="parentLin" presStyleCnt="0"/>
      <dgm:spPr/>
    </dgm:pt>
    <dgm:pt modelId="{FF9A6781-8F26-4967-BD1E-1410AC37D214}" type="pres">
      <dgm:prSet presAssocID="{BE939009-137C-455C-A0F8-2AB1276BECF4}" presName="parentLeftMargin" presStyleLbl="node1" presStyleIdx="0" presStyleCnt="5"/>
      <dgm:spPr/>
    </dgm:pt>
    <dgm:pt modelId="{751138CB-B230-427F-AF96-DC6EF4EB1D26}" type="pres">
      <dgm:prSet presAssocID="{BE939009-137C-455C-A0F8-2AB1276BECF4}" presName="parentText" presStyleLbl="node1" presStyleIdx="0" presStyleCnt="5" custScaleX="117517" custLinFactNeighborX="183" custLinFactNeighborY="-18823">
        <dgm:presLayoutVars>
          <dgm:chMax val="0"/>
          <dgm:bulletEnabled val="1"/>
        </dgm:presLayoutVars>
      </dgm:prSet>
      <dgm:spPr/>
    </dgm:pt>
    <dgm:pt modelId="{CEDF7C07-0002-4A51-A054-6A264F55A169}" type="pres">
      <dgm:prSet presAssocID="{BE939009-137C-455C-A0F8-2AB1276BECF4}" presName="negativeSpace" presStyleCnt="0"/>
      <dgm:spPr/>
    </dgm:pt>
    <dgm:pt modelId="{1B60C39C-6A8A-47BB-8491-CAF2AB7AF39E}" type="pres">
      <dgm:prSet presAssocID="{BE939009-137C-455C-A0F8-2AB1276BECF4}" presName="childText" presStyleLbl="conFgAcc1" presStyleIdx="0" presStyleCnt="5">
        <dgm:presLayoutVars>
          <dgm:bulletEnabled val="1"/>
        </dgm:presLayoutVars>
      </dgm:prSet>
      <dgm:spPr/>
    </dgm:pt>
    <dgm:pt modelId="{7239A34D-10F0-498E-BC15-5EB887FA1AB9}" type="pres">
      <dgm:prSet presAssocID="{38C67F66-0DD5-40AB-93AD-324C9B035C94}" presName="spaceBetweenRectangles" presStyleCnt="0"/>
      <dgm:spPr/>
    </dgm:pt>
    <dgm:pt modelId="{AFB593A8-CB32-41E3-B4F3-F7359F56A634}" type="pres">
      <dgm:prSet presAssocID="{28BDAF0A-2239-4273-A212-C86A3A515B1F}" presName="parentLin" presStyleCnt="0"/>
      <dgm:spPr/>
    </dgm:pt>
    <dgm:pt modelId="{B895BA01-D783-4694-9C27-690E5BE89285}" type="pres">
      <dgm:prSet presAssocID="{28BDAF0A-2239-4273-A212-C86A3A515B1F}" presName="parentLeftMargin" presStyleLbl="node1" presStyleIdx="0" presStyleCnt="5"/>
      <dgm:spPr/>
    </dgm:pt>
    <dgm:pt modelId="{041A1FE1-79A5-407F-85EF-B6BC3A54FDA8}" type="pres">
      <dgm:prSet presAssocID="{28BDAF0A-2239-4273-A212-C86A3A515B1F}" presName="parentText" presStyleLbl="node1" presStyleIdx="1" presStyleCnt="5" custScaleX="117517">
        <dgm:presLayoutVars>
          <dgm:chMax val="0"/>
          <dgm:bulletEnabled val="1"/>
        </dgm:presLayoutVars>
      </dgm:prSet>
      <dgm:spPr/>
    </dgm:pt>
    <dgm:pt modelId="{AC249BEE-BD3A-47C7-A9B2-714F6989ECCE}" type="pres">
      <dgm:prSet presAssocID="{28BDAF0A-2239-4273-A212-C86A3A515B1F}" presName="negativeSpace" presStyleCnt="0"/>
      <dgm:spPr/>
    </dgm:pt>
    <dgm:pt modelId="{AA64E2B7-1919-43A3-80A2-0893BA8CCCF0}" type="pres">
      <dgm:prSet presAssocID="{28BDAF0A-2239-4273-A212-C86A3A515B1F}" presName="childText" presStyleLbl="conFgAcc1" presStyleIdx="1" presStyleCnt="5">
        <dgm:presLayoutVars>
          <dgm:bulletEnabled val="1"/>
        </dgm:presLayoutVars>
      </dgm:prSet>
      <dgm:spPr/>
    </dgm:pt>
    <dgm:pt modelId="{1A6FE6BE-A816-4585-A708-33019DDD3A4B}" type="pres">
      <dgm:prSet presAssocID="{A7C57A2C-8F78-4D8D-8C42-153B8C941DBE}" presName="spaceBetweenRectangles" presStyleCnt="0"/>
      <dgm:spPr/>
    </dgm:pt>
    <dgm:pt modelId="{1C257AE6-E2B9-4EE3-84FF-2912202C1136}" type="pres">
      <dgm:prSet presAssocID="{C42912B3-1F51-4871-BC8C-9179E79867ED}" presName="parentLin" presStyleCnt="0"/>
      <dgm:spPr/>
    </dgm:pt>
    <dgm:pt modelId="{DAB60936-400F-41C2-B572-6277748809BA}" type="pres">
      <dgm:prSet presAssocID="{C42912B3-1F51-4871-BC8C-9179E79867ED}" presName="parentLeftMargin" presStyleLbl="node1" presStyleIdx="1" presStyleCnt="5"/>
      <dgm:spPr/>
    </dgm:pt>
    <dgm:pt modelId="{12244C79-EEE2-4B39-AF08-9AD31E7A3E11}" type="pres">
      <dgm:prSet presAssocID="{C42912B3-1F51-4871-BC8C-9179E79867ED}" presName="parentText" presStyleLbl="node1" presStyleIdx="2" presStyleCnt="5" custScaleX="117517">
        <dgm:presLayoutVars>
          <dgm:chMax val="0"/>
          <dgm:bulletEnabled val="1"/>
        </dgm:presLayoutVars>
      </dgm:prSet>
      <dgm:spPr/>
    </dgm:pt>
    <dgm:pt modelId="{BEAB4F58-AB47-420C-96B4-030F4F799FB6}" type="pres">
      <dgm:prSet presAssocID="{C42912B3-1F51-4871-BC8C-9179E79867ED}" presName="negativeSpace" presStyleCnt="0"/>
      <dgm:spPr/>
    </dgm:pt>
    <dgm:pt modelId="{EEBB5538-10C3-42A2-97D5-672DBCFEF322}" type="pres">
      <dgm:prSet presAssocID="{C42912B3-1F51-4871-BC8C-9179E79867ED}" presName="childText" presStyleLbl="conFgAcc1" presStyleIdx="2" presStyleCnt="5">
        <dgm:presLayoutVars>
          <dgm:bulletEnabled val="1"/>
        </dgm:presLayoutVars>
      </dgm:prSet>
      <dgm:spPr/>
    </dgm:pt>
    <dgm:pt modelId="{294C25F8-2020-41A9-92D6-F288FF20654E}" type="pres">
      <dgm:prSet presAssocID="{C9EC0FED-0486-4498-B9AC-3453EEDBC5F2}" presName="spaceBetweenRectangles" presStyleCnt="0"/>
      <dgm:spPr/>
    </dgm:pt>
    <dgm:pt modelId="{E8B5E178-F747-44F5-B3E3-D15AD005D474}" type="pres">
      <dgm:prSet presAssocID="{A3F54C3C-8C07-47E4-815C-7C282FC13BE9}" presName="parentLin" presStyleCnt="0"/>
      <dgm:spPr/>
    </dgm:pt>
    <dgm:pt modelId="{B3EAC950-9064-41E1-AC21-3747070D4A53}" type="pres">
      <dgm:prSet presAssocID="{A3F54C3C-8C07-47E4-815C-7C282FC13BE9}" presName="parentLeftMargin" presStyleLbl="node1" presStyleIdx="2" presStyleCnt="5"/>
      <dgm:spPr/>
    </dgm:pt>
    <dgm:pt modelId="{B1967AE1-380A-4E34-8D47-AC03C5A662F5}" type="pres">
      <dgm:prSet presAssocID="{A3F54C3C-8C07-47E4-815C-7C282FC13BE9}" presName="parentText" presStyleLbl="node1" presStyleIdx="3" presStyleCnt="5" custScaleX="117517">
        <dgm:presLayoutVars>
          <dgm:chMax val="0"/>
          <dgm:bulletEnabled val="1"/>
        </dgm:presLayoutVars>
      </dgm:prSet>
      <dgm:spPr/>
    </dgm:pt>
    <dgm:pt modelId="{F46A339A-6243-4853-89D1-FFBC792C9BDD}" type="pres">
      <dgm:prSet presAssocID="{A3F54C3C-8C07-47E4-815C-7C282FC13BE9}" presName="negativeSpace" presStyleCnt="0"/>
      <dgm:spPr/>
    </dgm:pt>
    <dgm:pt modelId="{88F85403-81E2-4DDF-A790-01246C0FC48F}" type="pres">
      <dgm:prSet presAssocID="{A3F54C3C-8C07-47E4-815C-7C282FC13BE9}" presName="childText" presStyleLbl="conFgAcc1" presStyleIdx="3" presStyleCnt="5">
        <dgm:presLayoutVars>
          <dgm:bulletEnabled val="1"/>
        </dgm:presLayoutVars>
      </dgm:prSet>
      <dgm:spPr/>
    </dgm:pt>
    <dgm:pt modelId="{FEE9D188-D240-4A7B-A8C7-9FAB16C5D072}" type="pres">
      <dgm:prSet presAssocID="{BE47C455-5AF9-4642-9739-4573CBEF54C6}" presName="spaceBetweenRectangles" presStyleCnt="0"/>
      <dgm:spPr/>
    </dgm:pt>
    <dgm:pt modelId="{9FA503EF-4102-4428-8D1A-AAE9EE0F1ADC}" type="pres">
      <dgm:prSet presAssocID="{CB8BB41C-C705-4D7C-B813-87CA7748ADB8}" presName="parentLin" presStyleCnt="0"/>
      <dgm:spPr/>
    </dgm:pt>
    <dgm:pt modelId="{2F1EB331-C110-4A3C-A712-B5EEE7BD66BA}" type="pres">
      <dgm:prSet presAssocID="{CB8BB41C-C705-4D7C-B813-87CA7748ADB8}" presName="parentLeftMargin" presStyleLbl="node1" presStyleIdx="3" presStyleCnt="5"/>
      <dgm:spPr/>
    </dgm:pt>
    <dgm:pt modelId="{7ACB36A9-6139-431B-885D-479408ED358B}" type="pres">
      <dgm:prSet presAssocID="{CB8BB41C-C705-4D7C-B813-87CA7748ADB8}" presName="parentText" presStyleLbl="node1" presStyleIdx="4" presStyleCnt="5" custScaleX="117517">
        <dgm:presLayoutVars>
          <dgm:chMax val="0"/>
          <dgm:bulletEnabled val="1"/>
        </dgm:presLayoutVars>
      </dgm:prSet>
      <dgm:spPr/>
    </dgm:pt>
    <dgm:pt modelId="{6E6121D0-9CF1-4416-894B-D264D0827B5B}" type="pres">
      <dgm:prSet presAssocID="{CB8BB41C-C705-4D7C-B813-87CA7748ADB8}" presName="negativeSpace" presStyleCnt="0"/>
      <dgm:spPr/>
    </dgm:pt>
    <dgm:pt modelId="{472E1355-42FF-4E1A-B2F7-C69938FDF1D4}" type="pres">
      <dgm:prSet presAssocID="{CB8BB41C-C705-4D7C-B813-87CA7748ADB8}" presName="childText" presStyleLbl="conFgAcc1" presStyleIdx="4" presStyleCnt="5">
        <dgm:presLayoutVars>
          <dgm:bulletEnabled val="1"/>
        </dgm:presLayoutVars>
      </dgm:prSet>
      <dgm:spPr/>
    </dgm:pt>
  </dgm:ptLst>
  <dgm:cxnLst>
    <dgm:cxn modelId="{A800C404-5D64-4D16-87C7-370AD6AE624E}" type="presOf" srcId="{A3F54C3C-8C07-47E4-815C-7C282FC13BE9}" destId="{B1967AE1-380A-4E34-8D47-AC03C5A662F5}" srcOrd="1" destOrd="0" presId="urn:microsoft.com/office/officeart/2005/8/layout/list1"/>
    <dgm:cxn modelId="{12B0ED25-0500-4976-8F35-7B6C4E9171C4}" type="presOf" srcId="{A3F54C3C-8C07-47E4-815C-7C282FC13BE9}" destId="{B3EAC950-9064-41E1-AC21-3747070D4A53}" srcOrd="0" destOrd="0" presId="urn:microsoft.com/office/officeart/2005/8/layout/list1"/>
    <dgm:cxn modelId="{53EB4D3D-0505-4A5D-919C-904C588E6A8F}" type="presOf" srcId="{C42912B3-1F51-4871-BC8C-9179E79867ED}" destId="{DAB60936-400F-41C2-B572-6277748809BA}" srcOrd="0" destOrd="0" presId="urn:microsoft.com/office/officeart/2005/8/layout/list1"/>
    <dgm:cxn modelId="{46D7ED4D-3AD2-40BE-9FF4-012208E85EBB}" type="presOf" srcId="{9F1E8DC7-47E4-47D4-AEBD-99B6A4E82EFD}" destId="{8CB4632D-5117-4EFC-9585-A6FCCD8B44DC}" srcOrd="0" destOrd="0" presId="urn:microsoft.com/office/officeart/2005/8/layout/list1"/>
    <dgm:cxn modelId="{6EB6626E-5AC8-4024-ABCF-B1D5027CAA50}" type="presOf" srcId="{BE939009-137C-455C-A0F8-2AB1276BECF4}" destId="{FF9A6781-8F26-4967-BD1E-1410AC37D214}" srcOrd="0" destOrd="0" presId="urn:microsoft.com/office/officeart/2005/8/layout/list1"/>
    <dgm:cxn modelId="{1C010255-3F8A-4303-9D9E-236F51B2DB8C}" type="presOf" srcId="{CB8BB41C-C705-4D7C-B813-87CA7748ADB8}" destId="{2F1EB331-C110-4A3C-A712-B5EEE7BD66BA}" srcOrd="0" destOrd="0" presId="urn:microsoft.com/office/officeart/2005/8/layout/list1"/>
    <dgm:cxn modelId="{43C85855-CE16-4D5D-A12B-3C2B4ABFD533}" srcId="{9F1E8DC7-47E4-47D4-AEBD-99B6A4E82EFD}" destId="{CB8BB41C-C705-4D7C-B813-87CA7748ADB8}" srcOrd="4" destOrd="0" parTransId="{7783117B-436C-40CF-9CA9-5C9B90C46AA2}" sibTransId="{D0A48AAF-CC41-490D-8E0D-5AAB29E1DB3D}"/>
    <dgm:cxn modelId="{6933357A-D5F0-4EC7-A2A3-4FAAA223F1A3}" srcId="{9F1E8DC7-47E4-47D4-AEBD-99B6A4E82EFD}" destId="{C42912B3-1F51-4871-BC8C-9179E79867ED}" srcOrd="2" destOrd="0" parTransId="{B7783C8B-E012-4311-8941-3250E2DAD01E}" sibTransId="{C9EC0FED-0486-4498-B9AC-3453EEDBC5F2}"/>
    <dgm:cxn modelId="{99379E7A-6BC1-4062-94D8-49EA88504454}" type="presOf" srcId="{28BDAF0A-2239-4273-A212-C86A3A515B1F}" destId="{041A1FE1-79A5-407F-85EF-B6BC3A54FDA8}" srcOrd="1" destOrd="0" presId="urn:microsoft.com/office/officeart/2005/8/layout/list1"/>
    <dgm:cxn modelId="{3456AE7F-B800-42F9-AE0E-32C94A5BA5D5}" type="presOf" srcId="{28BDAF0A-2239-4273-A212-C86A3A515B1F}" destId="{B895BA01-D783-4694-9C27-690E5BE89285}" srcOrd="0" destOrd="0" presId="urn:microsoft.com/office/officeart/2005/8/layout/list1"/>
    <dgm:cxn modelId="{C5EAEC81-8B24-4837-9F3C-3A01CC989D4D}" type="presOf" srcId="{C42912B3-1F51-4871-BC8C-9179E79867ED}" destId="{12244C79-EEE2-4B39-AF08-9AD31E7A3E11}" srcOrd="1" destOrd="0" presId="urn:microsoft.com/office/officeart/2005/8/layout/list1"/>
    <dgm:cxn modelId="{23CFDA92-1683-489B-A557-86E1C2A0B9B5}" srcId="{9F1E8DC7-47E4-47D4-AEBD-99B6A4E82EFD}" destId="{A3F54C3C-8C07-47E4-815C-7C282FC13BE9}" srcOrd="3" destOrd="0" parTransId="{5C545580-A602-4653-BD5C-EB9EDB62DB32}" sibTransId="{BE47C455-5AF9-4642-9739-4573CBEF54C6}"/>
    <dgm:cxn modelId="{C367C2D5-34DB-49C2-AF11-70E419271551}" srcId="{9F1E8DC7-47E4-47D4-AEBD-99B6A4E82EFD}" destId="{28BDAF0A-2239-4273-A212-C86A3A515B1F}" srcOrd="1" destOrd="0" parTransId="{74AC1438-24C1-40A0-B831-6470C9E9964B}" sibTransId="{A7C57A2C-8F78-4D8D-8C42-153B8C941DBE}"/>
    <dgm:cxn modelId="{FF41F1E0-5239-460E-BCB3-424DCD8C6BF7}" type="presOf" srcId="{BE939009-137C-455C-A0F8-2AB1276BECF4}" destId="{751138CB-B230-427F-AF96-DC6EF4EB1D26}" srcOrd="1" destOrd="0" presId="urn:microsoft.com/office/officeart/2005/8/layout/list1"/>
    <dgm:cxn modelId="{B2673EFE-474B-4047-8BD0-5618EC153FB4}" type="presOf" srcId="{CB8BB41C-C705-4D7C-B813-87CA7748ADB8}" destId="{7ACB36A9-6139-431B-885D-479408ED358B}" srcOrd="1" destOrd="0" presId="urn:microsoft.com/office/officeart/2005/8/layout/list1"/>
    <dgm:cxn modelId="{E0CB8AFE-F91C-439D-A601-E83D1D593E9B}" srcId="{9F1E8DC7-47E4-47D4-AEBD-99B6A4E82EFD}" destId="{BE939009-137C-455C-A0F8-2AB1276BECF4}" srcOrd="0" destOrd="0" parTransId="{6A8A229E-07A1-41E3-B833-89BD0BA3D251}" sibTransId="{38C67F66-0DD5-40AB-93AD-324C9B035C94}"/>
    <dgm:cxn modelId="{C8C1323E-3281-4D89-8867-38951F16D561}" type="presParOf" srcId="{8CB4632D-5117-4EFC-9585-A6FCCD8B44DC}" destId="{5E85D236-E90E-4E0F-A411-00AF5EA67567}" srcOrd="0" destOrd="0" presId="urn:microsoft.com/office/officeart/2005/8/layout/list1"/>
    <dgm:cxn modelId="{C69AC1E2-6D91-4FA3-9C7B-C7E2F61984DF}" type="presParOf" srcId="{5E85D236-E90E-4E0F-A411-00AF5EA67567}" destId="{FF9A6781-8F26-4967-BD1E-1410AC37D214}" srcOrd="0" destOrd="0" presId="urn:microsoft.com/office/officeart/2005/8/layout/list1"/>
    <dgm:cxn modelId="{5AF1CC14-D0BE-4724-B34D-F21E86897E5D}" type="presParOf" srcId="{5E85D236-E90E-4E0F-A411-00AF5EA67567}" destId="{751138CB-B230-427F-AF96-DC6EF4EB1D26}" srcOrd="1" destOrd="0" presId="urn:microsoft.com/office/officeart/2005/8/layout/list1"/>
    <dgm:cxn modelId="{00C3CAB2-E878-4C8A-ACE7-40291B93A7C2}" type="presParOf" srcId="{8CB4632D-5117-4EFC-9585-A6FCCD8B44DC}" destId="{CEDF7C07-0002-4A51-A054-6A264F55A169}" srcOrd="1" destOrd="0" presId="urn:microsoft.com/office/officeart/2005/8/layout/list1"/>
    <dgm:cxn modelId="{7209ABF7-D465-492D-81D8-BA76A0DA9D9C}" type="presParOf" srcId="{8CB4632D-5117-4EFC-9585-A6FCCD8B44DC}" destId="{1B60C39C-6A8A-47BB-8491-CAF2AB7AF39E}" srcOrd="2" destOrd="0" presId="urn:microsoft.com/office/officeart/2005/8/layout/list1"/>
    <dgm:cxn modelId="{F8984963-B759-43BC-A313-3FCF5DFC8F4E}" type="presParOf" srcId="{8CB4632D-5117-4EFC-9585-A6FCCD8B44DC}" destId="{7239A34D-10F0-498E-BC15-5EB887FA1AB9}" srcOrd="3" destOrd="0" presId="urn:microsoft.com/office/officeart/2005/8/layout/list1"/>
    <dgm:cxn modelId="{4C467092-3ECF-44CB-AE29-77A95260D0F6}" type="presParOf" srcId="{8CB4632D-5117-4EFC-9585-A6FCCD8B44DC}" destId="{AFB593A8-CB32-41E3-B4F3-F7359F56A634}" srcOrd="4" destOrd="0" presId="urn:microsoft.com/office/officeart/2005/8/layout/list1"/>
    <dgm:cxn modelId="{C4A47114-8142-4EBB-8E68-3CB8EC9EA558}" type="presParOf" srcId="{AFB593A8-CB32-41E3-B4F3-F7359F56A634}" destId="{B895BA01-D783-4694-9C27-690E5BE89285}" srcOrd="0" destOrd="0" presId="urn:microsoft.com/office/officeart/2005/8/layout/list1"/>
    <dgm:cxn modelId="{B6C0CED8-641C-4784-BE5B-8368DE947427}" type="presParOf" srcId="{AFB593A8-CB32-41E3-B4F3-F7359F56A634}" destId="{041A1FE1-79A5-407F-85EF-B6BC3A54FDA8}" srcOrd="1" destOrd="0" presId="urn:microsoft.com/office/officeart/2005/8/layout/list1"/>
    <dgm:cxn modelId="{283E1656-5D99-461C-B7B1-58D78E4F7F31}" type="presParOf" srcId="{8CB4632D-5117-4EFC-9585-A6FCCD8B44DC}" destId="{AC249BEE-BD3A-47C7-A9B2-714F6989ECCE}" srcOrd="5" destOrd="0" presId="urn:microsoft.com/office/officeart/2005/8/layout/list1"/>
    <dgm:cxn modelId="{8F87534D-0FC9-4287-BC27-29397E01236B}" type="presParOf" srcId="{8CB4632D-5117-4EFC-9585-A6FCCD8B44DC}" destId="{AA64E2B7-1919-43A3-80A2-0893BA8CCCF0}" srcOrd="6" destOrd="0" presId="urn:microsoft.com/office/officeart/2005/8/layout/list1"/>
    <dgm:cxn modelId="{202A2DFA-F5F7-4686-B33F-9956D8BAF218}" type="presParOf" srcId="{8CB4632D-5117-4EFC-9585-A6FCCD8B44DC}" destId="{1A6FE6BE-A816-4585-A708-33019DDD3A4B}" srcOrd="7" destOrd="0" presId="urn:microsoft.com/office/officeart/2005/8/layout/list1"/>
    <dgm:cxn modelId="{C22E2B2D-5A8D-44BF-A85A-0A9A36BF5574}" type="presParOf" srcId="{8CB4632D-5117-4EFC-9585-A6FCCD8B44DC}" destId="{1C257AE6-E2B9-4EE3-84FF-2912202C1136}" srcOrd="8" destOrd="0" presId="urn:microsoft.com/office/officeart/2005/8/layout/list1"/>
    <dgm:cxn modelId="{CEF4C8AE-17F9-4EE3-9A81-98C0B08AA875}" type="presParOf" srcId="{1C257AE6-E2B9-4EE3-84FF-2912202C1136}" destId="{DAB60936-400F-41C2-B572-6277748809BA}" srcOrd="0" destOrd="0" presId="urn:microsoft.com/office/officeart/2005/8/layout/list1"/>
    <dgm:cxn modelId="{232A45EF-DAC4-4963-97CF-D034289DDBFF}" type="presParOf" srcId="{1C257AE6-E2B9-4EE3-84FF-2912202C1136}" destId="{12244C79-EEE2-4B39-AF08-9AD31E7A3E11}" srcOrd="1" destOrd="0" presId="urn:microsoft.com/office/officeart/2005/8/layout/list1"/>
    <dgm:cxn modelId="{A5DF3DC9-1E8D-4CC8-8162-0B4A9962A797}" type="presParOf" srcId="{8CB4632D-5117-4EFC-9585-A6FCCD8B44DC}" destId="{BEAB4F58-AB47-420C-96B4-030F4F799FB6}" srcOrd="9" destOrd="0" presId="urn:microsoft.com/office/officeart/2005/8/layout/list1"/>
    <dgm:cxn modelId="{3F743043-FA22-48C6-9352-6B16B8E85E77}" type="presParOf" srcId="{8CB4632D-5117-4EFC-9585-A6FCCD8B44DC}" destId="{EEBB5538-10C3-42A2-97D5-672DBCFEF322}" srcOrd="10" destOrd="0" presId="urn:microsoft.com/office/officeart/2005/8/layout/list1"/>
    <dgm:cxn modelId="{06AF4628-98C5-42F6-9800-021C52A996E8}" type="presParOf" srcId="{8CB4632D-5117-4EFC-9585-A6FCCD8B44DC}" destId="{294C25F8-2020-41A9-92D6-F288FF20654E}" srcOrd="11" destOrd="0" presId="urn:microsoft.com/office/officeart/2005/8/layout/list1"/>
    <dgm:cxn modelId="{B0561883-3046-4202-98D2-140A271B51EB}" type="presParOf" srcId="{8CB4632D-5117-4EFC-9585-A6FCCD8B44DC}" destId="{E8B5E178-F747-44F5-B3E3-D15AD005D474}" srcOrd="12" destOrd="0" presId="urn:microsoft.com/office/officeart/2005/8/layout/list1"/>
    <dgm:cxn modelId="{543B57B9-6E65-4612-B8A4-D820A3476FEC}" type="presParOf" srcId="{E8B5E178-F747-44F5-B3E3-D15AD005D474}" destId="{B3EAC950-9064-41E1-AC21-3747070D4A53}" srcOrd="0" destOrd="0" presId="urn:microsoft.com/office/officeart/2005/8/layout/list1"/>
    <dgm:cxn modelId="{713C8DA6-8AA5-47B7-B2FC-BC1D483D3E4C}" type="presParOf" srcId="{E8B5E178-F747-44F5-B3E3-D15AD005D474}" destId="{B1967AE1-380A-4E34-8D47-AC03C5A662F5}" srcOrd="1" destOrd="0" presId="urn:microsoft.com/office/officeart/2005/8/layout/list1"/>
    <dgm:cxn modelId="{F08BA5B6-AE0B-40A4-ABC5-2BE4CC44F41B}" type="presParOf" srcId="{8CB4632D-5117-4EFC-9585-A6FCCD8B44DC}" destId="{F46A339A-6243-4853-89D1-FFBC792C9BDD}" srcOrd="13" destOrd="0" presId="urn:microsoft.com/office/officeart/2005/8/layout/list1"/>
    <dgm:cxn modelId="{ABB74C40-E0D7-4276-98F1-5C783098D4B7}" type="presParOf" srcId="{8CB4632D-5117-4EFC-9585-A6FCCD8B44DC}" destId="{88F85403-81E2-4DDF-A790-01246C0FC48F}" srcOrd="14" destOrd="0" presId="urn:microsoft.com/office/officeart/2005/8/layout/list1"/>
    <dgm:cxn modelId="{A5CB8505-3211-4B88-A764-05BE9B4A2320}" type="presParOf" srcId="{8CB4632D-5117-4EFC-9585-A6FCCD8B44DC}" destId="{FEE9D188-D240-4A7B-A8C7-9FAB16C5D072}" srcOrd="15" destOrd="0" presId="urn:microsoft.com/office/officeart/2005/8/layout/list1"/>
    <dgm:cxn modelId="{0A836C38-2430-4DC9-B1D0-4FA0C0383778}" type="presParOf" srcId="{8CB4632D-5117-4EFC-9585-A6FCCD8B44DC}" destId="{9FA503EF-4102-4428-8D1A-AAE9EE0F1ADC}" srcOrd="16" destOrd="0" presId="urn:microsoft.com/office/officeart/2005/8/layout/list1"/>
    <dgm:cxn modelId="{15E0599A-DDCC-45C7-A75A-1CEAF7A6A0C4}" type="presParOf" srcId="{9FA503EF-4102-4428-8D1A-AAE9EE0F1ADC}" destId="{2F1EB331-C110-4A3C-A712-B5EEE7BD66BA}" srcOrd="0" destOrd="0" presId="urn:microsoft.com/office/officeart/2005/8/layout/list1"/>
    <dgm:cxn modelId="{CD97D8A2-3FDA-45D8-9827-07BFFC1A0F55}" type="presParOf" srcId="{9FA503EF-4102-4428-8D1A-AAE9EE0F1ADC}" destId="{7ACB36A9-6139-431B-885D-479408ED358B}" srcOrd="1" destOrd="0" presId="urn:microsoft.com/office/officeart/2005/8/layout/list1"/>
    <dgm:cxn modelId="{3EDC5046-7928-47ED-BD80-2C359933A207}" type="presParOf" srcId="{8CB4632D-5117-4EFC-9585-A6FCCD8B44DC}" destId="{6E6121D0-9CF1-4416-894B-D264D0827B5B}" srcOrd="17" destOrd="0" presId="urn:microsoft.com/office/officeart/2005/8/layout/list1"/>
    <dgm:cxn modelId="{564A91BA-E99A-40EB-AE25-D65A9098F5C5}" type="presParOf" srcId="{8CB4632D-5117-4EFC-9585-A6FCCD8B44DC}" destId="{472E1355-42FF-4E1A-B2F7-C69938FDF1D4}" srcOrd="18" destOrd="0" presId="urn:microsoft.com/office/officeart/2005/8/layout/list1"/>
  </dgm:cxnLst>
  <dgm:bg>
    <a:effectLst>
      <a:outerShdw blurRad="50800" dist="38100" algn="l" rotWithShape="0">
        <a:prstClr val="black">
          <a:alpha val="40000"/>
        </a:prstClr>
      </a:out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60C39C-6A8A-47BB-8491-CAF2AB7AF39E}">
      <dsp:nvSpPr>
        <dsp:cNvPr id="0" name=""/>
        <dsp:cNvSpPr/>
      </dsp:nvSpPr>
      <dsp:spPr>
        <a:xfrm>
          <a:off x="0" y="345382"/>
          <a:ext cx="11256135"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51138CB-B230-427F-AF96-DC6EF4EB1D26}">
      <dsp:nvSpPr>
        <dsp:cNvPr id="0" name=""/>
        <dsp:cNvSpPr/>
      </dsp:nvSpPr>
      <dsp:spPr>
        <a:xfrm>
          <a:off x="563836" y="1"/>
          <a:ext cx="9259510" cy="501840"/>
        </a:xfrm>
        <a:prstGeom prst="roundRect">
          <a:avLst/>
        </a:prstGeom>
        <a:solidFill>
          <a:schemeClr val="accent1">
            <a:lumMod val="20000"/>
            <a:lumOff val="80000"/>
          </a:schemeClr>
        </a:solidFill>
        <a:ln w="12700" cap="flat" cmpd="sng" algn="ctr">
          <a:solidFill>
            <a:schemeClr val="accent1"/>
          </a:solidFill>
          <a:prstDash val="solid"/>
          <a:miter lim="800000"/>
        </a:ln>
        <a:effectLst>
          <a:outerShdw blurRad="50800" dist="63500" dir="36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97819" tIns="0" rIns="297819" bIns="0" numCol="1" spcCol="1270" anchor="ctr" anchorCtr="0">
          <a:noAutofit/>
        </a:bodyPr>
        <a:lstStyle/>
        <a:p>
          <a:pPr marL="0" lvl="0" indent="0" algn="l" defTabSz="1244600">
            <a:lnSpc>
              <a:spcPct val="90000"/>
            </a:lnSpc>
            <a:spcBef>
              <a:spcPct val="0"/>
            </a:spcBef>
            <a:spcAft>
              <a:spcPct val="35000"/>
            </a:spcAft>
            <a:buFont typeface="Wingdings" panose="05000000000000000000" pitchFamily="2" charset="2"/>
            <a:buNone/>
          </a:pPr>
          <a:r>
            <a:rPr lang="en-US" sz="2800" kern="1200">
              <a:solidFill>
                <a:schemeClr val="tx1">
                  <a:lumMod val="95000"/>
                  <a:lumOff val="5000"/>
                </a:schemeClr>
              </a:solidFill>
              <a:cs typeface="Calibri"/>
            </a:rPr>
            <a:t>We use </a:t>
          </a:r>
          <a:r>
            <a:rPr lang="en-US" sz="2800" b="1" kern="1200">
              <a:solidFill>
                <a:schemeClr val="tx1">
                  <a:lumMod val="95000"/>
                  <a:lumOff val="5000"/>
                </a:schemeClr>
              </a:solidFill>
              <a:cs typeface="Calibri"/>
            </a:rPr>
            <a:t>only</a:t>
          </a:r>
          <a:r>
            <a:rPr lang="en-US" sz="2800" kern="1200">
              <a:solidFill>
                <a:schemeClr val="tx1">
                  <a:lumMod val="95000"/>
                  <a:lumOff val="5000"/>
                </a:schemeClr>
              </a:solidFill>
              <a:cs typeface="Calibri"/>
            </a:rPr>
            <a:t> textual content.</a:t>
          </a:r>
          <a:endParaRPr lang="en-US" sz="2800" kern="1200"/>
        </a:p>
      </dsp:txBody>
      <dsp:txXfrm>
        <a:off x="588334" y="24499"/>
        <a:ext cx="9210514" cy="452844"/>
      </dsp:txXfrm>
    </dsp:sp>
    <dsp:sp modelId="{AA64E2B7-1919-43A3-80A2-0893BA8CCCF0}">
      <dsp:nvSpPr>
        <dsp:cNvPr id="0" name=""/>
        <dsp:cNvSpPr/>
      </dsp:nvSpPr>
      <dsp:spPr>
        <a:xfrm>
          <a:off x="0" y="1116502"/>
          <a:ext cx="11256135"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41A1FE1-79A5-407F-85EF-B6BC3A54FDA8}">
      <dsp:nvSpPr>
        <dsp:cNvPr id="0" name=""/>
        <dsp:cNvSpPr/>
      </dsp:nvSpPr>
      <dsp:spPr>
        <a:xfrm>
          <a:off x="562806" y="865582"/>
          <a:ext cx="9259510" cy="501840"/>
        </a:xfrm>
        <a:prstGeom prst="roundRect">
          <a:avLst/>
        </a:prstGeom>
        <a:solidFill>
          <a:schemeClr val="accent1">
            <a:lumMod val="20000"/>
            <a:lumOff val="80000"/>
          </a:schemeClr>
        </a:solidFill>
        <a:ln w="12700" cap="flat" cmpd="sng" algn="ctr">
          <a:solidFill>
            <a:schemeClr val="accent1"/>
          </a:solidFill>
          <a:prstDash val="solid"/>
          <a:miter lim="800000"/>
        </a:ln>
        <a:effectLst>
          <a:outerShdw blurRad="50800" dist="63500" dir="36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97819" tIns="0" rIns="297819" bIns="0" numCol="1" spcCol="1270" anchor="ctr" anchorCtr="0">
          <a:noAutofit/>
        </a:bodyPr>
        <a:lstStyle/>
        <a:p>
          <a:pPr marL="0" lvl="0" indent="0" algn="l" defTabSz="1244600">
            <a:lnSpc>
              <a:spcPct val="90000"/>
            </a:lnSpc>
            <a:spcBef>
              <a:spcPct val="0"/>
            </a:spcBef>
            <a:spcAft>
              <a:spcPct val="35000"/>
            </a:spcAft>
            <a:buFont typeface="Wingdings" panose="05000000000000000000" pitchFamily="2" charset="2"/>
            <a:buNone/>
          </a:pPr>
          <a:r>
            <a:rPr lang="en-US" sz="2800" b="1" kern="1200">
              <a:solidFill>
                <a:schemeClr val="tx1">
                  <a:lumMod val="95000"/>
                  <a:lumOff val="5000"/>
                </a:schemeClr>
              </a:solidFill>
              <a:cs typeface="Calibri"/>
            </a:rPr>
            <a:t>VAE</a:t>
          </a:r>
          <a:r>
            <a:rPr lang="en-US" sz="2800" kern="1200">
              <a:solidFill>
                <a:schemeClr val="tx1">
                  <a:lumMod val="95000"/>
                  <a:lumOff val="5000"/>
                </a:schemeClr>
              </a:solidFill>
              <a:cs typeface="Calibri"/>
            </a:rPr>
            <a:t> captures </a:t>
          </a:r>
          <a:r>
            <a:rPr lang="en-US" sz="2800" b="1" kern="1200">
              <a:solidFill>
                <a:schemeClr val="tx1">
                  <a:lumMod val="95000"/>
                  <a:lumOff val="5000"/>
                </a:schemeClr>
              </a:solidFill>
              <a:cs typeface="Calibri"/>
            </a:rPr>
            <a:t>textual content </a:t>
          </a:r>
          <a:r>
            <a:rPr lang="en-US" sz="2800" kern="1200">
              <a:solidFill>
                <a:schemeClr val="tx1">
                  <a:lumMod val="95000"/>
                  <a:lumOff val="5000"/>
                </a:schemeClr>
              </a:solidFill>
              <a:cs typeface="Calibri"/>
            </a:rPr>
            <a:t>features.</a:t>
          </a:r>
          <a:endParaRPr lang="en-US" sz="2800" kern="1200"/>
        </a:p>
      </dsp:txBody>
      <dsp:txXfrm>
        <a:off x="587304" y="890080"/>
        <a:ext cx="9210514" cy="452844"/>
      </dsp:txXfrm>
    </dsp:sp>
    <dsp:sp modelId="{EEBB5538-10C3-42A2-97D5-672DBCFEF322}">
      <dsp:nvSpPr>
        <dsp:cNvPr id="0" name=""/>
        <dsp:cNvSpPr/>
      </dsp:nvSpPr>
      <dsp:spPr>
        <a:xfrm>
          <a:off x="0" y="1887622"/>
          <a:ext cx="11256135"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2244C79-EEE2-4B39-AF08-9AD31E7A3E11}">
      <dsp:nvSpPr>
        <dsp:cNvPr id="0" name=""/>
        <dsp:cNvSpPr/>
      </dsp:nvSpPr>
      <dsp:spPr>
        <a:xfrm>
          <a:off x="562806" y="1636702"/>
          <a:ext cx="9259510" cy="501840"/>
        </a:xfrm>
        <a:prstGeom prst="roundRect">
          <a:avLst/>
        </a:prstGeom>
        <a:solidFill>
          <a:schemeClr val="accent1">
            <a:lumMod val="20000"/>
            <a:lumOff val="80000"/>
          </a:schemeClr>
        </a:solidFill>
        <a:ln w="12700" cap="flat" cmpd="sng" algn="ctr">
          <a:solidFill>
            <a:schemeClr val="accent1"/>
          </a:solidFill>
          <a:prstDash val="solid"/>
          <a:miter lim="800000"/>
        </a:ln>
        <a:effectLst>
          <a:outerShdw blurRad="50800" dist="63500" dir="36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97819" tIns="0" rIns="297819" bIns="0" numCol="1" spcCol="1270" anchor="ctr" anchorCtr="0">
          <a:noAutofit/>
        </a:bodyPr>
        <a:lstStyle/>
        <a:p>
          <a:pPr marL="0" lvl="0" indent="0" algn="l" defTabSz="1244600">
            <a:lnSpc>
              <a:spcPct val="90000"/>
            </a:lnSpc>
            <a:spcBef>
              <a:spcPct val="0"/>
            </a:spcBef>
            <a:spcAft>
              <a:spcPct val="35000"/>
            </a:spcAft>
            <a:buFont typeface="Wingdings" panose="05000000000000000000" pitchFamily="2" charset="2"/>
            <a:buNone/>
          </a:pPr>
          <a:r>
            <a:rPr lang="en-US" sz="2800" b="1" kern="1200">
              <a:solidFill>
                <a:schemeClr val="tx1">
                  <a:lumMod val="95000"/>
                  <a:lumOff val="5000"/>
                </a:schemeClr>
              </a:solidFill>
              <a:cs typeface="Calibri"/>
            </a:rPr>
            <a:t>LDA</a:t>
          </a:r>
          <a:r>
            <a:rPr lang="en-US" sz="2800" kern="1200">
              <a:solidFill>
                <a:schemeClr val="tx1">
                  <a:lumMod val="95000"/>
                  <a:lumOff val="5000"/>
                </a:schemeClr>
              </a:solidFill>
              <a:cs typeface="Calibri"/>
            </a:rPr>
            <a:t> captures </a:t>
          </a:r>
          <a:r>
            <a:rPr lang="en-US" sz="2800" b="1" kern="1200">
              <a:solidFill>
                <a:schemeClr val="tx1">
                  <a:lumMod val="95000"/>
                  <a:lumOff val="5000"/>
                </a:schemeClr>
              </a:solidFill>
              <a:cs typeface="Calibri"/>
            </a:rPr>
            <a:t>topic related </a:t>
          </a:r>
          <a:r>
            <a:rPr lang="en-US" sz="2800" kern="1200">
              <a:solidFill>
                <a:schemeClr val="tx1">
                  <a:lumMod val="95000"/>
                  <a:lumOff val="5000"/>
                </a:schemeClr>
              </a:solidFill>
              <a:cs typeface="Calibri"/>
            </a:rPr>
            <a:t>features.</a:t>
          </a:r>
          <a:endParaRPr lang="en-US" sz="2800" kern="1200"/>
        </a:p>
      </dsp:txBody>
      <dsp:txXfrm>
        <a:off x="587304" y="1661200"/>
        <a:ext cx="9210514" cy="452844"/>
      </dsp:txXfrm>
    </dsp:sp>
    <dsp:sp modelId="{88F85403-81E2-4DDF-A790-01246C0FC48F}">
      <dsp:nvSpPr>
        <dsp:cNvPr id="0" name=""/>
        <dsp:cNvSpPr/>
      </dsp:nvSpPr>
      <dsp:spPr>
        <a:xfrm>
          <a:off x="0" y="2658742"/>
          <a:ext cx="11256135"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1967AE1-380A-4E34-8D47-AC03C5A662F5}">
      <dsp:nvSpPr>
        <dsp:cNvPr id="0" name=""/>
        <dsp:cNvSpPr/>
      </dsp:nvSpPr>
      <dsp:spPr>
        <a:xfrm>
          <a:off x="562806" y="2407822"/>
          <a:ext cx="9259510" cy="501840"/>
        </a:xfrm>
        <a:prstGeom prst="roundRect">
          <a:avLst/>
        </a:prstGeom>
        <a:solidFill>
          <a:schemeClr val="accent1">
            <a:lumMod val="20000"/>
            <a:lumOff val="80000"/>
          </a:schemeClr>
        </a:solidFill>
        <a:ln w="12700" cap="flat" cmpd="sng" algn="ctr">
          <a:solidFill>
            <a:schemeClr val="accent1"/>
          </a:solidFill>
          <a:prstDash val="solid"/>
          <a:miter lim="800000"/>
        </a:ln>
        <a:effectLst>
          <a:outerShdw blurRad="50800" dist="63500" dir="36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97819" tIns="0" rIns="297819" bIns="0" numCol="1" spcCol="1270" anchor="ctr" anchorCtr="0">
          <a:noAutofit/>
        </a:bodyPr>
        <a:lstStyle/>
        <a:p>
          <a:pPr marL="0" lvl="0" indent="0" algn="l" defTabSz="1244600">
            <a:lnSpc>
              <a:spcPct val="90000"/>
            </a:lnSpc>
            <a:spcBef>
              <a:spcPct val="0"/>
            </a:spcBef>
            <a:spcAft>
              <a:spcPct val="35000"/>
            </a:spcAft>
            <a:buFont typeface="Wingdings" panose="05000000000000000000" pitchFamily="2" charset="2"/>
            <a:buNone/>
          </a:pPr>
          <a:r>
            <a:rPr lang="en-US" sz="2800" b="1" kern="1200">
              <a:solidFill>
                <a:schemeClr val="tx1">
                  <a:lumMod val="95000"/>
                  <a:lumOff val="5000"/>
                </a:schemeClr>
              </a:solidFill>
              <a:ea typeface="+mn-lt"/>
              <a:cs typeface="+mn-lt"/>
            </a:rPr>
            <a:t>Improving the accuracy </a:t>
          </a:r>
          <a:r>
            <a:rPr lang="en-US" sz="2800" kern="1200">
              <a:solidFill>
                <a:schemeClr val="tx1">
                  <a:lumMod val="95000"/>
                  <a:lumOff val="5000"/>
                </a:schemeClr>
              </a:solidFill>
              <a:ea typeface="+mn-lt"/>
              <a:cs typeface="+mn-lt"/>
            </a:rPr>
            <a:t>by concatenating</a:t>
          </a:r>
          <a:r>
            <a:rPr lang="en-US" sz="2800" kern="1200">
              <a:solidFill>
                <a:schemeClr val="tx1">
                  <a:lumMod val="95000"/>
                  <a:lumOff val="5000"/>
                </a:schemeClr>
              </a:solidFill>
              <a:cs typeface="Calibri"/>
            </a:rPr>
            <a:t> these features.</a:t>
          </a:r>
          <a:endParaRPr lang="en-US" sz="2800" kern="1200"/>
        </a:p>
      </dsp:txBody>
      <dsp:txXfrm>
        <a:off x="587304" y="2432320"/>
        <a:ext cx="9210514" cy="452844"/>
      </dsp:txXfrm>
    </dsp:sp>
    <dsp:sp modelId="{472E1355-42FF-4E1A-B2F7-C69938FDF1D4}">
      <dsp:nvSpPr>
        <dsp:cNvPr id="0" name=""/>
        <dsp:cNvSpPr/>
      </dsp:nvSpPr>
      <dsp:spPr>
        <a:xfrm>
          <a:off x="0" y="3429863"/>
          <a:ext cx="11256135" cy="428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CB36A9-6139-431B-885D-479408ED358B}">
      <dsp:nvSpPr>
        <dsp:cNvPr id="0" name=""/>
        <dsp:cNvSpPr/>
      </dsp:nvSpPr>
      <dsp:spPr>
        <a:xfrm>
          <a:off x="562806" y="3178943"/>
          <a:ext cx="9259510" cy="501840"/>
        </a:xfrm>
        <a:prstGeom prst="roundRect">
          <a:avLst/>
        </a:prstGeom>
        <a:solidFill>
          <a:schemeClr val="accent1">
            <a:lumMod val="20000"/>
            <a:lumOff val="80000"/>
          </a:schemeClr>
        </a:solidFill>
        <a:ln w="12700" cap="flat" cmpd="sng" algn="ctr">
          <a:solidFill>
            <a:schemeClr val="accent1"/>
          </a:solidFill>
          <a:prstDash val="solid"/>
          <a:miter lim="800000"/>
        </a:ln>
        <a:effectLst>
          <a:outerShdw blurRad="50800" dist="63500" dir="36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97819" tIns="0" rIns="297819" bIns="0" numCol="1" spcCol="1270" anchor="ctr" anchorCtr="0">
          <a:noAutofit/>
        </a:bodyPr>
        <a:lstStyle/>
        <a:p>
          <a:pPr marL="0" lvl="0" indent="0" algn="l" defTabSz="1244600">
            <a:lnSpc>
              <a:spcPct val="90000"/>
            </a:lnSpc>
            <a:spcBef>
              <a:spcPct val="0"/>
            </a:spcBef>
            <a:spcAft>
              <a:spcPct val="35000"/>
            </a:spcAft>
            <a:buFont typeface="Wingdings" panose="05000000000000000000" pitchFamily="2" charset="2"/>
            <a:buNone/>
          </a:pPr>
          <a:r>
            <a:rPr lang="en-US" sz="2800" b="1" kern="1200">
              <a:solidFill>
                <a:schemeClr val="tx1">
                  <a:lumMod val="95000"/>
                  <a:lumOff val="5000"/>
                </a:schemeClr>
              </a:solidFill>
              <a:ea typeface="+mn-lt"/>
              <a:cs typeface="+mn-lt"/>
            </a:rPr>
            <a:t>Increasing the interpretability </a:t>
          </a:r>
          <a:r>
            <a:rPr lang="en-US" sz="2800" kern="1200">
              <a:solidFill>
                <a:schemeClr val="tx1">
                  <a:lumMod val="95000"/>
                  <a:lumOff val="5000"/>
                </a:schemeClr>
              </a:solidFill>
              <a:ea typeface="+mn-lt"/>
              <a:cs typeface="+mn-lt"/>
            </a:rPr>
            <a:t>of the model by LDA.</a:t>
          </a:r>
          <a:endParaRPr lang="en-US" sz="2800" kern="1200"/>
        </a:p>
      </dsp:txBody>
      <dsp:txXfrm>
        <a:off x="587304" y="3203441"/>
        <a:ext cx="9210514" cy="45284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4:18:40.772"/>
    </inkml:context>
    <inkml:brush xml:id="br0">
      <inkml:brushProperty name="width" value="0.1" units="cm"/>
      <inkml:brushProperty name="height" value="0.1" units="cm"/>
      <inkml:brushProperty name="color" value="#00A0D7"/>
    </inkml:brush>
  </inkml:definitions>
  <inkml:trace contextRef="#ctx0" brushRef="#br0">27169 9851 16383 0 0,'-7'0'0'0'0,"-10"0"0"0"0,-2-7 0 0 0,-4-2 0 0 0,-14 0 0 0 0,-7 1 0 0 0,-10-4 0 0 0,-11-1 0 0 0,-8 2 0 0 0,0-4 0 0 0,7 1 0 0 0,6 1 0 0 0,7 4 0 0 0,5 4 0 0 0,3 2 0 0 0,3 2 0 0 0,1 1 0 0 0,0 0 0 0 0,-1 1 0 0 0,1-1 0 0 0,0 1 0 0 0,-1-1 0 0 0,1 0 0 0 0,-2 0 0 0 0,1 0 0 0 0,0 0 0 0 0,-1 0 0 0 0,1 0 0 0 0,8 7 0 0 0,1 3 0 0 0,0-1 0 0 0,5 5 0 0 0,1 2 0 0 0,-4-5 0 0 0,5 6 0 0 0,0-2 0 0 0,-4-2 0 0 0,4 2 0 0 0,-1 1 0 0 0,-4-5 0 0 0,5 6 0 0 0,-2-3 0 0 0,4 5 0 0 0,1 0 0 0 0,2 2 0 0 0,-2-1 0 0 0,-4-5 0 0 0,3 3 0 0 0,-2-3 0 0 0,3 5 0 0 0,-1-2 0 0 0,4 3 0 0 0,-4-1 0 0 0,4 2 0 0 0,-2-2 0 0 0,3 3 0 0 0,-3-3 0 0 0,2 2 0 0 0,-3-2 0 0 0,3 2 0 0 0,-2 5 0 0 0,2 5 0 0 0,-2 5 0 0 0,3 1 0 0 0,-4-3 0 0 0,3-2 0 0 0,5 1 0 0 0,-3-5 0 0 0,3-1 0 0 0,2 3 0 0 0,5 2 0 0 0,-4-4 0 0 0,0 1 0 0 0,3 1 0 0 0,-6 5 0 0 0,1 0 0 0 0,3 4 0 0 0,2 1 0 0 0,4 2 0 0 0,1-1 0 0 0,-4-7 0 0 0,-1-2 0 0 0,0 1 0 0 0,2 2 0 0 0,3 0 0 0 0,1 4 0 0 0,2 0 0 0 0,0 1 0 0 0,1 2 0 0 0,1-1 0 0 0,-1 0 0 0 0,0 2 0 0 0,1-2 0 0 0,-1 1 0 0 0,0-1 0 0 0,0 0 0 0 0,0 1 0 0 0,0-1 0 0 0,0-1 0 0 0,0 2 0 0 0,0-1 0 0 0,0 0 0 0 0,0 1 0 0 0,0-1 0 0 0,7-7 0 0 0,3-3 0 0 0,-1 1 0 0 0,5-5 0 0 0,2-1 0 0 0,-5 4 0 0 0,6-5 0 0 0,-2 1 0 0 0,-2 2 0 0 0,2-3 0 0 0,1 1 0 0 0,-5 4 0 0 0,5-4 0 0 0,-1 0 0 0 0,-3 3 0 0 0,3-4 0 0 0,0 3 0 0 0,4-7 0 0 0,-1 3 0 0 0,3-4 0 0 0,-1 1 0 0 0,2-2 0 0 0,-2 1 0 0 0,-3 6 0 0 0,1-2 0 0 0,-3 1 0 0 0,5-3 0 0 0,5-6 0 0 0,-2 2 0 0 0,3-3 0 0 0,-3 3 0 0 0,1-1 0 0 0,4 3 0 0 0,5-2 0 0 0,-3 3 0 0 0,-1-2 0 0 0,4-5 0 0 0,-6 3 0 0 0,1-3 0 0 0,3-2 0 0 0,-4 3 0 0 0,0-2 0 0 0,4 4 0 0 0,3 0 0 0 0,2-4 0 0 0,4 4 0 0 0,0-3 0 0 0,2-2 0 0 0,2 2 0 0 0,-2 0 0 0 0,1-4 0 0 0,-7 6 0 0 0,-3-3 0 0 0,0-2 0 0 0,2-4 0 0 0,2-3 0 0 0,-5 5 0 0 0,-1 1 0 0 0,1-2 0 0 0,3-3 0 0 0,2-1 0 0 0,-4 5 0 0 0,-3 1 0 0 0,3-2 0 0 0,3-2 0 0 0,1-2 0 0 0,2-3 0 0 0,2 0 0 0 0,2-1 0 0 0,-1-1 0 0 0,0-1 0 0 0,1 1 0 0 0,0 0 0 0 0,0-2 0 0 0,-1 2 0 0 0,0 0 0 0 0,1 0 0 0 0,-1 0 0 0 0,-8-7 0 0 0,-1-2 0 0 0,-7-7 0 0 0,0-1 0 0 0,1 2 0 0 0,-2-3 0 0 0,0 2 0 0 0,5 3 0 0 0,-4-4 0 0 0,1 3 0 0 0,2 1 0 0 0,-2-2 0 0 0,1 1 0 0 0,2 2 0 0 0,-3-3 0 0 0,1-1 0 0 0,-5-2 0 0 0,1 0 0 0 0,4 3 0 0 0,-3-2 0 0 0,1 1 0 0 0,-2-3 0 0 0,-1 0 0 0 0,-2-2 0 0 0,-5-6 0 0 0,1 2 0 0 0,-1-1 0 0 0,-5-4 0 0 0,5 3 0 0 0,-2-2 0 0 0,5 6 0 0 0,-2-2 0 0 0,-4-3 0 0 0,5 3 0 0 0,-3-2 0 0 0,5 5 0 0 0,-2-3 0 0 0,-3-2 0 0 0,1-6 0 0 0,0-2 0 0 0,-3-4 0 0 0,2 5 0 0 0,0 1 0 0 0,-3-1 0 0 0,3 6 0 0 0,-1-1 0 0 0,-2-1 0 0 0,4 4 0 0 0,-1-1 0 0 0,-3-4 0 0 0,-4-2 0 0 0,-3-4 0 0 0,-2-2 0 0 0,5 5 0 0 0,2 2 0 0 0,-2-2 0 0 0,-1-2 0 0 0,-2-1 0 0 0,-3-3 0 0 0,-1-1 0 0 0,0-1 0 0 0,-1 0 0 0 0,-1 0 0 0 0,1-1 0 0 0,0 0 0 0 0,-1 1 0 0 0,1-1 0 0 0,0 1 0 0 0,0-1 0 0 0,-7 8 0 0 0,-2 3 0 0 0,-1-1 0 0 0,3-2 0 0 0,1-1 0 0 0,4-4 0 0 0,0 0 0 0 0,2-1 0 0 0,-8 5 0 0 0,-1 3 0 0 0,0-1 0 0 0,2-1 0 0 0,2-2 0 0 0,-5 6 0 0 0,-1-1 0 0 0,1 0 0 0 0,3-3 0 0 0,-6 4 0 0 0,2 2 0 0 0,0-3 0 0 0,-4 5 0 0 0,1-1 0 0 0,2-3 0 0 0,-5 5 0 0 0,3-1 0 0 0,1-3 0 0 0,-2 4 0 0 0,0-2 0 0 0,3-2 0 0 0,-3 3 0 0 0,-1 0 0 0 0,-3 4 0 0 0,2-2 0 0 0,-4 5 0 0 0,1-3 0 0 0,-3 3 0 0 0,3-2 0 0 0,-3 3 0 0 0,3-3 0 0 0,-3 2 0 0 0,-4 5 0 0 0,3-2 0 0 0,-3 1 0 0 0,-3 4 0 0 0,3-3 0 0 0,-1 1 0 0 0,-3 2 0 0 0,-3-4 0 0 0,-2 2 0 0 0,-4 3 0 0 0,-1-6 0 0 0,-2 3 0 0 0,1 2 0 0 0,-2 4 0 0 0,9-5 0 0 0,2 1 0 0 0,-1 2 0 0 0,0 3 0 0 0,-4 2 0 0 0,-1 3 0 0 0,-2 0 0 0 0,0-6 0 0 0,-1 0 0 0 0,-1-1 0 0 0,1 3 0 0 0,0 1 0 0 0,-1 1 0 0 0,1 3 0 0 0,0 0 0 0 0,-1 1 0 0 0,1 1 0 0 0,-1-1 0 0 0,8 7 0 0 0,2 4 0 0 0,7 5 0 0 0,2 1 0 0 0,-5-3 0 0 0,-2 5 0 0 0,-5-3 0 0 0,-1 4 0 0 0,-4 6 0 0 0,6-2-16383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3-03T16:28:01.828"/>
    </inkml:context>
    <inkml:brush xml:id="br0">
      <inkml:brushProperty name="width" value="0.1" units="cm"/>
      <inkml:brushProperty name="height" value="0.1" units="cm"/>
      <inkml:brushProperty name="color" value="#00A0D7"/>
    </inkml:brush>
  </inkml:definitions>
  <inkml:trace contextRef="#ctx0" brushRef="#br0">27169 9851 16383 0 0,'-7'0'0'0'0,"-10"0"0"0"0,-2-7 0 0 0,-4-2 0 0 0,-14 0 0 0 0,-7 1 0 0 0,-10-4 0 0 0,-11-1 0 0 0,-8 2 0 0 0,0-4 0 0 0,7 1 0 0 0,6 1 0 0 0,7 4 0 0 0,5 4 0 0 0,3 2 0 0 0,3 2 0 0 0,1 1 0 0 0,0 0 0 0 0,-1 1 0 0 0,1-1 0 0 0,0 1 0 0 0,-1-1 0 0 0,1 0 0 0 0,-2 0 0 0 0,1 0 0 0 0,0 0 0 0 0,-1 0 0 0 0,1 0 0 0 0,8 7 0 0 0,1 3 0 0 0,0-1 0 0 0,5 5 0 0 0,1 2 0 0 0,-4-5 0 0 0,5 6 0 0 0,0-2 0 0 0,-4-2 0 0 0,4 2 0 0 0,-1 1 0 0 0,-4-5 0 0 0,5 6 0 0 0,-2-3 0 0 0,4 5 0 0 0,1 0 0 0 0,2 2 0 0 0,-2-1 0 0 0,-4-5 0 0 0,3 3 0 0 0,-2-3 0 0 0,3 5 0 0 0,-1-2 0 0 0,4 3 0 0 0,-4-1 0 0 0,4 2 0 0 0,-2-2 0 0 0,3 3 0 0 0,-3-3 0 0 0,2 2 0 0 0,-3-2 0 0 0,3 2 0 0 0,-2 5 0 0 0,2 5 0 0 0,-2 5 0 0 0,3 1 0 0 0,-4-3 0 0 0,3-2 0 0 0,5 1 0 0 0,-3-5 0 0 0,3-1 0 0 0,2 3 0 0 0,5 2 0 0 0,-4-4 0 0 0,0 1 0 0 0,3 1 0 0 0,-6 5 0 0 0,1 0 0 0 0,3 4 0 0 0,2 1 0 0 0,4 2 0 0 0,1-1 0 0 0,-4-7 0 0 0,-1-2 0 0 0,0 1 0 0 0,2 2 0 0 0,3 0 0 0 0,1 4 0 0 0,2 0 0 0 0,0 1 0 0 0,1 2 0 0 0,1-1 0 0 0,-1 0 0 0 0,0 2 0 0 0,1-2 0 0 0,-1 1 0 0 0,0-1 0 0 0,0 0 0 0 0,0 1 0 0 0,0-1 0 0 0,0-1 0 0 0,0 2 0 0 0,0-1 0 0 0,0 0 0 0 0,0 1 0 0 0,0-1 0 0 0,7-7 0 0 0,3-3 0 0 0,-1 1 0 0 0,5-5 0 0 0,2-1 0 0 0,-5 4 0 0 0,6-5 0 0 0,-2 1 0 0 0,-2 2 0 0 0,2-3 0 0 0,1 1 0 0 0,-5 4 0 0 0,5-4 0 0 0,-1 0 0 0 0,-3 3 0 0 0,3-4 0 0 0,0 3 0 0 0,4-7 0 0 0,-1 3 0 0 0,3-4 0 0 0,-1 1 0 0 0,2-2 0 0 0,-2 1 0 0 0,-3 6 0 0 0,1-2 0 0 0,-3 1 0 0 0,5-3 0 0 0,5-6 0 0 0,-2 2 0 0 0,3-3 0 0 0,-3 3 0 0 0,1-1 0 0 0,4 3 0 0 0,5-2 0 0 0,-3 3 0 0 0,-1-2 0 0 0,4-5 0 0 0,-6 3 0 0 0,1-3 0 0 0,3-2 0 0 0,-4 3 0 0 0,0-2 0 0 0,4 4 0 0 0,3 0 0 0 0,2-4 0 0 0,4 4 0 0 0,0-3 0 0 0,2-2 0 0 0,2 2 0 0 0,-2 0 0 0 0,1-4 0 0 0,-7 6 0 0 0,-3-3 0 0 0,0-2 0 0 0,2-4 0 0 0,2-3 0 0 0,-5 5 0 0 0,-1 1 0 0 0,1-2 0 0 0,3-3 0 0 0,2-1 0 0 0,-4 5 0 0 0,-3 1 0 0 0,3-2 0 0 0,3-2 0 0 0,1-2 0 0 0,2-3 0 0 0,2 0 0 0 0,2-1 0 0 0,-1-1 0 0 0,0-1 0 0 0,1 1 0 0 0,0 0 0 0 0,0-2 0 0 0,-1 2 0 0 0,0 0 0 0 0,1 0 0 0 0,-1 0 0 0 0,-8-7 0 0 0,-1-2 0 0 0,-7-7 0 0 0,0-1 0 0 0,1 2 0 0 0,-2-3 0 0 0,0 2 0 0 0,5 3 0 0 0,-4-4 0 0 0,1 3 0 0 0,2 1 0 0 0,-2-2 0 0 0,1 1 0 0 0,2 2 0 0 0,-3-3 0 0 0,1-1 0 0 0,-5-2 0 0 0,1 0 0 0 0,4 3 0 0 0,-3-2 0 0 0,1 1 0 0 0,-2-3 0 0 0,-1 0 0 0 0,-2-2 0 0 0,-5-6 0 0 0,1 2 0 0 0,-1-1 0 0 0,-5-4 0 0 0,5 3 0 0 0,-2-2 0 0 0,5 6 0 0 0,-2-2 0 0 0,-4-3 0 0 0,5 3 0 0 0,-3-2 0 0 0,5 5 0 0 0,-2-3 0 0 0,-3-2 0 0 0,1-6 0 0 0,0-2 0 0 0,-3-4 0 0 0,2 5 0 0 0,0 1 0 0 0,-3-1 0 0 0,3 6 0 0 0,-1-1 0 0 0,-2-1 0 0 0,4 4 0 0 0,-1-1 0 0 0,-3-4 0 0 0,-4-2 0 0 0,-3-4 0 0 0,-2-2 0 0 0,5 5 0 0 0,2 2 0 0 0,-2-2 0 0 0,-1-2 0 0 0,-2-1 0 0 0,-3-3 0 0 0,-1-1 0 0 0,0-1 0 0 0,-1 0 0 0 0,-1 0 0 0 0,1-1 0 0 0,0 0 0 0 0,-1 1 0 0 0,1-1 0 0 0,0 1 0 0 0,0-1 0 0 0,-7 8 0 0 0,-2 3 0 0 0,-1-1 0 0 0,3-2 0 0 0,1-1 0 0 0,4-4 0 0 0,0 0 0 0 0,2-1 0 0 0,-8 5 0 0 0,-1 3 0 0 0,0-1 0 0 0,2-1 0 0 0,2-2 0 0 0,-5 6 0 0 0,-1-1 0 0 0,1 0 0 0 0,3-3 0 0 0,-6 4 0 0 0,2 2 0 0 0,0-3 0 0 0,-4 5 0 0 0,1-1 0 0 0,2-3 0 0 0,-5 5 0 0 0,3-1 0 0 0,1-3 0 0 0,-2 4 0 0 0,0-2 0 0 0,3-2 0 0 0,-3 3 0 0 0,-1 0 0 0 0,-3 4 0 0 0,2-2 0 0 0,-4 5 0 0 0,1-3 0 0 0,-3 3 0 0 0,3-2 0 0 0,-3 3 0 0 0,3-3 0 0 0,-3 2 0 0 0,-4 5 0 0 0,3-2 0 0 0,-3 1 0 0 0,-3 4 0 0 0,3-3 0 0 0,-1 1 0 0 0,-3 2 0 0 0,-3-4 0 0 0,-2 2 0 0 0,-4 3 0 0 0,-1-6 0 0 0,-2 3 0 0 0,1 2 0 0 0,-2 4 0 0 0,9-5 0 0 0,2 1 0 0 0,-1 2 0 0 0,0 3 0 0 0,-4 2 0 0 0,-1 3 0 0 0,-2 0 0 0 0,0-6 0 0 0,-1 0 0 0 0,-1-1 0 0 0,1 3 0 0 0,0 1 0 0 0,-1 1 0 0 0,1 3 0 0 0,0 0 0 0 0,-1 1 0 0 0,1 1 0 0 0,-1-1 0 0 0,8 7 0 0 0,2 4 0 0 0,7 5 0 0 0,2 1 0 0 0,-5-3 0 0 0,-2 5 0 0 0,-5-3 0 0 0,-1 4 0 0 0,-4 6 0 0 0,6-2-16383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9T01:48:50.394"/>
    </inkml:context>
    <inkml:brush xml:id="br0">
      <inkml:brushProperty name="width" value="0.1" units="cm"/>
      <inkml:brushProperty name="height" value="0.1" units="cm"/>
      <inkml:brushProperty name="ignorePressure" value="1"/>
    </inkml:brush>
  </inkml:definitions>
  <inkml:trace contextRef="#ctx0" brushRef="#br0">1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9T01:48:50.394"/>
    </inkml:context>
    <inkml:brush xml:id="br0">
      <inkml:brushProperty name="width" value="0.1" units="cm"/>
      <inkml:brushProperty name="height" value="0.1" units="cm"/>
      <inkml:brushProperty name="ignorePressure" value="1"/>
    </inkml:brush>
  </inkml:definitions>
  <inkml:trace contextRef="#ctx0" brushRef="#br0">1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9T01:48:50.394"/>
    </inkml:context>
    <inkml:brush xml:id="br0">
      <inkml:brushProperty name="width" value="0.1" units="cm"/>
      <inkml:brushProperty name="height" value="0.1" units="cm"/>
      <inkml:brushProperty name="ignorePressure" value="1"/>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1C409D-9A34-4383-9B9C-F1A0AC21B1C9}" type="datetimeFigureOut">
              <a:rPr lang="en-US" smtClean="0"/>
              <a:t>4/21/2021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E54B7C-DAAB-4C59-8A28-7926196155BF}" type="slidenum">
              <a:rPr lang="en-US" smtClean="0"/>
              <a:t>‹#›</a:t>
            </a:fld>
            <a:endParaRPr lang="en-US"/>
          </a:p>
        </p:txBody>
      </p:sp>
    </p:spTree>
    <p:extLst>
      <p:ext uri="{BB962C8B-B14F-4D97-AF65-F5344CB8AC3E}">
        <p14:creationId xmlns:p14="http://schemas.microsoft.com/office/powerpoint/2010/main" val="24215431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90000"/>
              </a:lnSpc>
              <a:spcBef>
                <a:spcPts val="1000"/>
              </a:spcBef>
              <a:buFont typeface="Arial"/>
              <a:buChar char="•"/>
            </a:pPr>
            <a:r>
              <a:rPr lang="en-US"/>
              <a:t>With growth of social media, people are more exposed to news with unknown sources and fake content</a:t>
            </a:r>
          </a:p>
          <a:p>
            <a:pPr marL="171450" indent="-171450">
              <a:lnSpc>
                <a:spcPct val="90000"/>
              </a:lnSpc>
              <a:spcBef>
                <a:spcPts val="1000"/>
              </a:spcBef>
              <a:buFont typeface="Arial"/>
              <a:buChar char="•"/>
            </a:pPr>
            <a:r>
              <a:rPr lang="en-US"/>
              <a:t>Spread of false information could potentially be very misleading and would impact Social, phycological, economical aspect of people life and could even lead to crimes</a:t>
            </a:r>
          </a:p>
          <a:p>
            <a:pPr marL="171450" indent="-171450">
              <a:lnSpc>
                <a:spcPct val="90000"/>
              </a:lnSpc>
              <a:spcBef>
                <a:spcPts val="1000"/>
              </a:spcBef>
              <a:buFont typeface="Arial"/>
              <a:buChar char="•"/>
            </a:pPr>
            <a:r>
              <a:rPr lang="en-US"/>
              <a:t>It is vital to validate the credibility of information, but it is not an easy task:</a:t>
            </a:r>
            <a:endParaRPr lang="en-US">
              <a:cs typeface="Calibri" panose="020F0502020204030204"/>
            </a:endParaRPr>
          </a:p>
          <a:p>
            <a:pPr marL="628650" lvl="1" indent="-171450">
              <a:lnSpc>
                <a:spcPct val="90000"/>
              </a:lnSpc>
              <a:spcBef>
                <a:spcPts val="500"/>
              </a:spcBef>
              <a:buFont typeface="Arial"/>
              <a:buChar char="•"/>
            </a:pPr>
            <a:r>
              <a:rPr lang="en-US"/>
              <a:t>Unknow resources or author</a:t>
            </a:r>
            <a:endParaRPr lang="en-US">
              <a:cs typeface="Calibri" panose="020F0502020204030204"/>
            </a:endParaRPr>
          </a:p>
          <a:p>
            <a:pPr marL="628650" lvl="1" indent="-171450">
              <a:lnSpc>
                <a:spcPct val="90000"/>
              </a:lnSpc>
              <a:spcBef>
                <a:spcPts val="500"/>
              </a:spcBef>
              <a:buFont typeface="Arial"/>
              <a:buChar char="•"/>
            </a:pPr>
            <a:r>
              <a:rPr lang="en-US"/>
              <a:t>Fast spreading</a:t>
            </a:r>
            <a:endParaRPr lang="en-US">
              <a:cs typeface="Calibri" panose="020F0502020204030204"/>
            </a:endParaRPr>
          </a:p>
          <a:p>
            <a:pPr marL="628650" lvl="1" indent="-171450">
              <a:lnSpc>
                <a:spcPct val="90000"/>
              </a:lnSpc>
              <a:spcBef>
                <a:spcPts val="500"/>
              </a:spcBef>
              <a:buFont typeface="Arial"/>
              <a:buChar char="•"/>
            </a:pPr>
            <a:r>
              <a:rPr lang="en-US"/>
              <a:t>Absence of multimedia with spreading textual content only</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BCE54B7C-DAAB-4C59-8A28-7926196155BF}" type="slidenum">
              <a:rPr lang="en-US" smtClean="0"/>
              <a:t>2</a:t>
            </a:fld>
            <a:endParaRPr lang="en-US"/>
          </a:p>
        </p:txBody>
      </p:sp>
    </p:spTree>
    <p:extLst>
      <p:ext uri="{BB962C8B-B14F-4D97-AF65-F5344CB8AC3E}">
        <p14:creationId xmlns:p14="http://schemas.microsoft.com/office/powerpoint/2010/main" val="22530302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These are two interesting topics that we found in the first dataset.</a:t>
            </a:r>
          </a:p>
          <a:p>
            <a:r>
              <a:rPr lang="en-US"/>
              <a:t>We applied LDA on two datasets, one time with </a:t>
            </a:r>
            <a:r>
              <a:rPr lang="en-US" err="1"/>
              <a:t>tfi</a:t>
            </a:r>
            <a:r>
              <a:rPr lang="en-US"/>
              <a:t> df and one time without it. The datasets are very noisy even after preprocessing, so for finding meaningful topics, we needed to tune LDA parameters. We limit the number of features to 1000 and extracted 10 topics. Here in this plot, you can see an example of 20 most frequent words in the topics we found in dataset 1.</a:t>
            </a:r>
            <a:endParaRPr lang="en-US">
              <a:cs typeface="Calibri"/>
            </a:endParaRPr>
          </a:p>
          <a:p>
            <a:r>
              <a:rPr lang="en-US">
                <a:cs typeface="Calibri"/>
              </a:rPr>
              <a:t>Two top</a:t>
            </a:r>
          </a:p>
        </p:txBody>
      </p:sp>
      <p:sp>
        <p:nvSpPr>
          <p:cNvPr id="4" name="Slide Number Placeholder 3"/>
          <p:cNvSpPr>
            <a:spLocks noGrp="1"/>
          </p:cNvSpPr>
          <p:nvPr>
            <p:ph type="sldNum" sz="quarter" idx="5"/>
          </p:nvPr>
        </p:nvSpPr>
        <p:spPr/>
        <p:txBody>
          <a:bodyPr/>
          <a:lstStyle/>
          <a:p>
            <a:fld id="{BCE54B7C-DAAB-4C59-8A28-7926196155BF}" type="slidenum">
              <a:rPr lang="en-US" smtClean="0"/>
              <a:t>11</a:t>
            </a:fld>
            <a:endParaRPr lang="en-US"/>
          </a:p>
        </p:txBody>
      </p:sp>
    </p:spTree>
    <p:extLst>
      <p:ext uri="{BB962C8B-B14F-4D97-AF65-F5344CB8AC3E}">
        <p14:creationId xmlns:p14="http://schemas.microsoft.com/office/powerpoint/2010/main" val="1661484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spend most of the time on research and implementation. In follow up step, we would evaluate our model, apply necessary modifications and prepare the final report. </a:t>
            </a:r>
          </a:p>
          <a:p>
            <a:r>
              <a:rPr lang="en-US"/>
              <a:t>In terms of individual tasks in this project, Marjan is responsible for implementing the preprocessing and method and I am responsible for implementing classifier and evaluation. We both do the other tasks together.</a:t>
            </a:r>
          </a:p>
        </p:txBody>
      </p:sp>
      <p:sp>
        <p:nvSpPr>
          <p:cNvPr id="4" name="Slide Number Placeholder 3"/>
          <p:cNvSpPr>
            <a:spLocks noGrp="1"/>
          </p:cNvSpPr>
          <p:nvPr>
            <p:ph type="sldNum" sz="quarter" idx="5"/>
          </p:nvPr>
        </p:nvSpPr>
        <p:spPr/>
        <p:txBody>
          <a:bodyPr/>
          <a:lstStyle/>
          <a:p>
            <a:fld id="{BCE54B7C-DAAB-4C59-8A28-7926196155BF}" type="slidenum">
              <a:rPr lang="en-US" smtClean="0"/>
              <a:t>12</a:t>
            </a:fld>
            <a:endParaRPr lang="en-US"/>
          </a:p>
        </p:txBody>
      </p:sp>
    </p:spTree>
    <p:extLst>
      <p:ext uri="{BB962C8B-B14F-4D97-AF65-F5344CB8AC3E}">
        <p14:creationId xmlns:p14="http://schemas.microsoft.com/office/powerpoint/2010/main" val="763921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E54B7C-DAAB-4C59-8A28-7926196155BF}" type="slidenum">
              <a:rPr lang="en-US" smtClean="0"/>
              <a:t>14</a:t>
            </a:fld>
            <a:endParaRPr lang="en-US"/>
          </a:p>
        </p:txBody>
      </p:sp>
    </p:spTree>
    <p:extLst>
      <p:ext uri="{BB962C8B-B14F-4D97-AF65-F5344CB8AC3E}">
        <p14:creationId xmlns:p14="http://schemas.microsoft.com/office/powerpoint/2010/main" val="23101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It is big challenge for Facebook to detect fake news …. so it is highly demanding … know how to do it, you will have a job …. (not a bad motivation! )</a:t>
            </a:r>
          </a:p>
        </p:txBody>
      </p:sp>
      <p:sp>
        <p:nvSpPr>
          <p:cNvPr id="4" name="Slide Number Placeholder 3"/>
          <p:cNvSpPr>
            <a:spLocks noGrp="1"/>
          </p:cNvSpPr>
          <p:nvPr>
            <p:ph type="sldNum" sz="quarter" idx="5"/>
          </p:nvPr>
        </p:nvSpPr>
        <p:spPr/>
        <p:txBody>
          <a:bodyPr/>
          <a:lstStyle/>
          <a:p>
            <a:fld id="{BCE54B7C-DAAB-4C59-8A28-7926196155BF}" type="slidenum">
              <a:rPr lang="en-US" smtClean="0"/>
              <a:t>16</a:t>
            </a:fld>
            <a:endParaRPr lang="en-US"/>
          </a:p>
        </p:txBody>
      </p:sp>
    </p:spTree>
    <p:extLst>
      <p:ext uri="{BB962C8B-B14F-4D97-AF65-F5344CB8AC3E}">
        <p14:creationId xmlns:p14="http://schemas.microsoft.com/office/powerpoint/2010/main" val="250294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a:t>Why it is an interesting and important problem</a:t>
            </a:r>
          </a:p>
          <a:p>
            <a:pPr marL="285750" indent="-285750">
              <a:lnSpc>
                <a:spcPct val="90000"/>
              </a:lnSpc>
              <a:spcBef>
                <a:spcPts val="1000"/>
              </a:spcBef>
              <a:buFont typeface="Arial"/>
              <a:buChar char="•"/>
            </a:pPr>
            <a:r>
              <a:rPr lang="en-US"/>
              <a:t>Tell a story</a:t>
            </a:r>
            <a:endParaRPr lang="en-US">
              <a:cs typeface="Calibri"/>
            </a:endParaRPr>
          </a:p>
          <a:p>
            <a:pPr marL="285750" indent="-285750">
              <a:lnSpc>
                <a:spcPct val="90000"/>
              </a:lnSpc>
              <a:spcBef>
                <a:spcPts val="1000"/>
              </a:spcBef>
              <a:buFont typeface="Arial"/>
              <a:buChar char="•"/>
            </a:pPr>
            <a:r>
              <a:rPr lang="en-US"/>
              <a:t>Add good pictures</a:t>
            </a:r>
            <a:endParaRPr lang="en-US">
              <a:cs typeface="Calibri"/>
            </a:endParaRPr>
          </a:p>
          <a:p>
            <a:pPr marL="285750" indent="-285750">
              <a:lnSpc>
                <a:spcPct val="90000"/>
              </a:lnSpc>
              <a:spcBef>
                <a:spcPts val="1000"/>
              </a:spcBef>
              <a:buFont typeface="Arial"/>
              <a:buChar char="•"/>
            </a:pPr>
            <a:r>
              <a:rPr lang="en-US">
                <a:cs typeface="Calibri"/>
              </a:rPr>
              <a:t>But before get to the detail of our approach, lets review some background </a:t>
            </a:r>
          </a:p>
          <a:p>
            <a:endParaRPr lang="en-US">
              <a:cs typeface="Calibri"/>
            </a:endParaRPr>
          </a:p>
        </p:txBody>
      </p:sp>
      <p:sp>
        <p:nvSpPr>
          <p:cNvPr id="4" name="Slide Number Placeholder 3"/>
          <p:cNvSpPr>
            <a:spLocks noGrp="1"/>
          </p:cNvSpPr>
          <p:nvPr>
            <p:ph type="sldNum" sz="quarter" idx="5"/>
          </p:nvPr>
        </p:nvSpPr>
        <p:spPr/>
        <p:txBody>
          <a:bodyPr/>
          <a:lstStyle/>
          <a:p>
            <a:fld id="{BCE54B7C-DAAB-4C59-8A28-7926196155BF}" type="slidenum">
              <a:rPr lang="en-US" smtClean="0"/>
              <a:t>17</a:t>
            </a:fld>
            <a:endParaRPr lang="en-US"/>
          </a:p>
        </p:txBody>
      </p:sp>
    </p:spTree>
    <p:extLst>
      <p:ext uri="{BB962C8B-B14F-4D97-AF65-F5344CB8AC3E}">
        <p14:creationId xmlns:p14="http://schemas.microsoft.com/office/powerpoint/2010/main" val="3411720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You can see the word cloud </a:t>
            </a:r>
            <a:r>
              <a:rPr lang="en-US" err="1">
                <a:cs typeface="Calibri"/>
              </a:rPr>
              <a:t>represention</a:t>
            </a:r>
            <a:r>
              <a:rPr lang="en-US">
                <a:cs typeface="Calibri"/>
              </a:rPr>
              <a:t> of the data sets. </a:t>
            </a:r>
          </a:p>
        </p:txBody>
      </p:sp>
      <p:sp>
        <p:nvSpPr>
          <p:cNvPr id="4" name="Slide Number Placeholder 3"/>
          <p:cNvSpPr>
            <a:spLocks noGrp="1"/>
          </p:cNvSpPr>
          <p:nvPr>
            <p:ph type="sldNum" sz="quarter" idx="5"/>
          </p:nvPr>
        </p:nvSpPr>
        <p:spPr/>
        <p:txBody>
          <a:bodyPr/>
          <a:lstStyle/>
          <a:p>
            <a:fld id="{BCE54B7C-DAAB-4C59-8A28-7926196155BF}" type="slidenum">
              <a:rPr lang="en-US" smtClean="0"/>
              <a:t>18</a:t>
            </a:fld>
            <a:endParaRPr lang="en-US"/>
          </a:p>
        </p:txBody>
      </p:sp>
    </p:spTree>
    <p:extLst>
      <p:ext uri="{BB962C8B-B14F-4D97-AF65-F5344CB8AC3E}">
        <p14:creationId xmlns:p14="http://schemas.microsoft.com/office/powerpoint/2010/main" val="2615885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 applied LDA on two datasets, one time with </a:t>
            </a:r>
            <a:r>
              <a:rPr lang="en-US" err="1"/>
              <a:t>tfidf</a:t>
            </a:r>
            <a:r>
              <a:rPr lang="en-US"/>
              <a:t> and one time without it. The datasets are very noisy even after preprocessing, so for finding meaningful topics, we needed to tune LDA parameters. We limit the number of features to 1000 and extracted 10 topics. Here in this plot, you can see an example of 20 most frequent words in the topics we found in dataset 1.</a:t>
            </a:r>
          </a:p>
        </p:txBody>
      </p:sp>
      <p:sp>
        <p:nvSpPr>
          <p:cNvPr id="4" name="Slide Number Placeholder 3"/>
          <p:cNvSpPr>
            <a:spLocks noGrp="1"/>
          </p:cNvSpPr>
          <p:nvPr>
            <p:ph type="sldNum" sz="quarter" idx="5"/>
          </p:nvPr>
        </p:nvSpPr>
        <p:spPr/>
        <p:txBody>
          <a:bodyPr/>
          <a:lstStyle/>
          <a:p>
            <a:fld id="{BCE54B7C-DAAB-4C59-8A28-7926196155BF}" type="slidenum">
              <a:rPr lang="en-US" smtClean="0"/>
              <a:t>20</a:t>
            </a:fld>
            <a:endParaRPr lang="en-US"/>
          </a:p>
        </p:txBody>
      </p:sp>
    </p:spTree>
    <p:extLst>
      <p:ext uri="{BB962C8B-B14F-4D97-AF65-F5344CB8AC3E}">
        <p14:creationId xmlns:p14="http://schemas.microsoft.com/office/powerpoint/2010/main" val="39395168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It is big challenge for Facebook to detect fake news …. so it is highly demanding … know how to do it, you will have a job …. (not a bad motivation! )</a:t>
            </a:r>
          </a:p>
        </p:txBody>
      </p:sp>
      <p:sp>
        <p:nvSpPr>
          <p:cNvPr id="4" name="Slide Number Placeholder 3"/>
          <p:cNvSpPr>
            <a:spLocks noGrp="1"/>
          </p:cNvSpPr>
          <p:nvPr>
            <p:ph type="sldNum" sz="quarter" idx="5"/>
          </p:nvPr>
        </p:nvSpPr>
        <p:spPr/>
        <p:txBody>
          <a:bodyPr/>
          <a:lstStyle/>
          <a:p>
            <a:fld id="{BCE54B7C-DAAB-4C59-8A28-7926196155BF}" type="slidenum">
              <a:rPr lang="en-US" smtClean="0"/>
              <a:t>3</a:t>
            </a:fld>
            <a:endParaRPr lang="en-US"/>
          </a:p>
        </p:txBody>
      </p:sp>
    </p:spTree>
    <p:extLst>
      <p:ext uri="{BB962C8B-B14F-4D97-AF65-F5344CB8AC3E}">
        <p14:creationId xmlns:p14="http://schemas.microsoft.com/office/powerpoint/2010/main" val="2366790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a:cs typeface="Calibri"/>
            </a:endParaRPr>
          </a:p>
        </p:txBody>
      </p:sp>
      <p:sp>
        <p:nvSpPr>
          <p:cNvPr id="4" name="Slide Number Placeholder 3"/>
          <p:cNvSpPr>
            <a:spLocks noGrp="1"/>
          </p:cNvSpPr>
          <p:nvPr>
            <p:ph type="sldNum" sz="quarter" idx="5"/>
          </p:nvPr>
        </p:nvSpPr>
        <p:spPr/>
        <p:txBody>
          <a:bodyPr/>
          <a:lstStyle/>
          <a:p>
            <a:fld id="{BCE54B7C-DAAB-4C59-8A28-7926196155BF}" type="slidenum">
              <a:rPr lang="en-US" smtClean="0"/>
              <a:t>4</a:t>
            </a:fld>
            <a:endParaRPr lang="en-US"/>
          </a:p>
        </p:txBody>
      </p:sp>
    </p:spTree>
    <p:extLst>
      <p:ext uri="{BB962C8B-B14F-4D97-AF65-F5344CB8AC3E}">
        <p14:creationId xmlns:p14="http://schemas.microsoft.com/office/powerpoint/2010/main" val="1356592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Variational Autoencoder</a:t>
            </a:r>
            <a:r>
              <a:rPr lang="en-US"/>
              <a:t> works by making the latent space more predictable, more continuous, less sparse. By forcing latent variables to become </a:t>
            </a:r>
            <a:r>
              <a:rPr lang="en-US" err="1"/>
              <a:t>proballistics</a:t>
            </a:r>
            <a:r>
              <a:rPr lang="en-US"/>
              <a:t> distributed, VAEs gain control over the latent space.</a:t>
            </a:r>
          </a:p>
          <a:p>
            <a:r>
              <a:rPr lang="en-US"/>
              <a:t>VAE  is based on probabilistic Laten</a:t>
            </a:r>
          </a:p>
          <a:p>
            <a:endParaRPr lang="en-US">
              <a:cs typeface="Calibri"/>
            </a:endParaRPr>
          </a:p>
        </p:txBody>
      </p:sp>
      <p:sp>
        <p:nvSpPr>
          <p:cNvPr id="4" name="Slide Number Placeholder 3"/>
          <p:cNvSpPr>
            <a:spLocks noGrp="1"/>
          </p:cNvSpPr>
          <p:nvPr>
            <p:ph type="sldNum" sz="quarter" idx="5"/>
          </p:nvPr>
        </p:nvSpPr>
        <p:spPr/>
        <p:txBody>
          <a:bodyPr/>
          <a:lstStyle/>
          <a:p>
            <a:fld id="{BCE54B7C-DAAB-4C59-8A28-7926196155BF}" type="slidenum">
              <a:rPr lang="en-US" smtClean="0"/>
              <a:t>5</a:t>
            </a:fld>
            <a:endParaRPr lang="en-US"/>
          </a:p>
        </p:txBody>
      </p:sp>
    </p:spTree>
    <p:extLst>
      <p:ext uri="{BB962C8B-B14F-4D97-AF65-F5344CB8AC3E}">
        <p14:creationId xmlns:p14="http://schemas.microsoft.com/office/powerpoint/2010/main" val="1575286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6c7310bd36_0_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2000" b="0" i="0" dirty="0">
                <a:effectLst/>
                <a:latin typeface="Arial"/>
                <a:cs typeface="Arial"/>
              </a:rPr>
              <a:t>Latent Dirichlet allocation or LDA is a statistical model for clustering the words into topics and inferring higher level information across all the documents which are actually the topics.</a:t>
            </a:r>
            <a:endParaRPr lang="en-US" dirty="0"/>
          </a:p>
          <a:p>
            <a:pPr marL="0" lvl="0" indent="0" algn="l">
              <a:spcBef>
                <a:spcPts val="0"/>
              </a:spcBef>
              <a:spcAft>
                <a:spcPts val="0"/>
              </a:spcAft>
              <a:buNone/>
            </a:pPr>
            <a:endParaRPr lang="en-US" sz="2000" b="0" i="0" dirty="0">
              <a:effectLst/>
              <a:latin typeface="Arial" panose="020B0604020202020204" pitchFamily="34" charset="0"/>
              <a:cs typeface="Arial"/>
            </a:endParaRPr>
          </a:p>
          <a:p>
            <a:r>
              <a:rPr lang="en-US" sz="2000" dirty="0">
                <a:latin typeface="Arial"/>
                <a:cs typeface="Arial"/>
              </a:rPr>
              <a:t>For example in this picture, this document we can find the percentage of each topic (X% belong to yellow, Y% belong to green </a:t>
            </a:r>
            <a:r>
              <a:rPr lang="en-US" sz="2000" dirty="0" err="1">
                <a:latin typeface="Arial"/>
                <a:cs typeface="Arial"/>
              </a:rPr>
              <a:t>etc</a:t>
            </a:r>
            <a:r>
              <a:rPr lang="en-US" sz="2000" dirty="0">
                <a:latin typeface="Arial"/>
                <a:cs typeface="Arial"/>
              </a:rPr>
              <a:t>).</a:t>
            </a:r>
          </a:p>
          <a:p>
            <a:r>
              <a:rPr lang="en-US" sz="2000" dirty="0">
                <a:latin typeface="Arial"/>
                <a:cs typeface="Arial"/>
              </a:rPr>
              <a:t>It is more </a:t>
            </a:r>
            <a:r>
              <a:rPr lang="en-US" sz="2000" dirty="0" err="1">
                <a:latin typeface="Arial"/>
                <a:cs typeface="Arial"/>
              </a:rPr>
              <a:t>likley</a:t>
            </a:r>
            <a:r>
              <a:rPr lang="en-US" sz="2000" dirty="0">
                <a:latin typeface="Arial"/>
                <a:cs typeface="Arial"/>
              </a:rPr>
              <a:t> the word gene is belonging to the yellow topic because its probability is higher (in this example is 0.84)</a:t>
            </a:r>
          </a:p>
          <a:p>
            <a:endParaRPr lang="en-US" sz="2000" dirty="0">
              <a:latin typeface="Arial" panose="020B0604020202020204" pitchFamily="34" charset="0"/>
              <a:cs typeface="Arial" panose="020B0604020202020204" pitchFamily="34" charset="0"/>
            </a:endParaRPr>
          </a:p>
          <a:p>
            <a:r>
              <a:rPr lang="en-US" dirty="0"/>
              <a:t>Each </a:t>
            </a:r>
            <a:r>
              <a:rPr lang="en-US" b="1" dirty="0"/>
              <a:t>document</a:t>
            </a:r>
            <a:r>
              <a:rPr lang="en-US" dirty="0"/>
              <a:t> might have different </a:t>
            </a:r>
            <a:r>
              <a:rPr lang="en-US" b="1" dirty="0"/>
              <a:t>topics </a:t>
            </a:r>
            <a:r>
              <a:rPr lang="en-US" dirty="0"/>
              <a:t>with different proportions </a:t>
            </a:r>
            <a:endParaRPr lang="en-US" dirty="0">
              <a:cs typeface="Calibri"/>
            </a:endParaRPr>
          </a:p>
          <a:p>
            <a:r>
              <a:rPr lang="en-US" dirty="0"/>
              <a:t>Each </a:t>
            </a:r>
            <a:r>
              <a:rPr lang="en-US" b="1" dirty="0"/>
              <a:t>topic</a:t>
            </a:r>
            <a:r>
              <a:rPr lang="en-US" dirty="0"/>
              <a:t> is a distribution over </a:t>
            </a:r>
            <a:r>
              <a:rPr lang="en-US" b="1" dirty="0"/>
              <a:t>words</a:t>
            </a:r>
            <a:r>
              <a:rPr lang="en-US" dirty="0"/>
              <a:t>. </a:t>
            </a:r>
            <a:endParaRPr lang="en-US" dirty="0">
              <a:cs typeface="Calibri"/>
            </a:endParaRPr>
          </a:p>
          <a:p>
            <a:r>
              <a:rPr lang="en-US" dirty="0"/>
              <a:t>Each </a:t>
            </a:r>
            <a:r>
              <a:rPr lang="en-US" b="1" dirty="0"/>
              <a:t>word</a:t>
            </a:r>
            <a:r>
              <a:rPr lang="en-US" dirty="0"/>
              <a:t> is drawn from different </a:t>
            </a:r>
            <a:r>
              <a:rPr lang="en-US" b="1" dirty="0"/>
              <a:t>topics</a:t>
            </a:r>
            <a:r>
              <a:rPr lang="en-US" dirty="0"/>
              <a:t> with some probability. </a:t>
            </a:r>
            <a:endParaRPr lang="en-US" dirty="0">
              <a:cs typeface="Calibri"/>
            </a:endParaRPr>
          </a:p>
          <a:p>
            <a:endParaRPr lang="en-US" sz="1400" dirty="0">
              <a:cs typeface="Calibri" panose="020F0502020204030204"/>
            </a:endParaRPr>
          </a:p>
        </p:txBody>
      </p:sp>
      <p:sp>
        <p:nvSpPr>
          <p:cNvPr id="109" name="Google Shape;109;g6c7310bd36_0_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81698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CE54B7C-DAAB-4C59-8A28-7926196155BF}" type="slidenum">
              <a:rPr lang="en-US" smtClean="0"/>
              <a:t>7</a:t>
            </a:fld>
            <a:endParaRPr lang="en-US"/>
          </a:p>
        </p:txBody>
      </p:sp>
    </p:spTree>
    <p:extLst>
      <p:ext uri="{BB962C8B-B14F-4D97-AF65-F5344CB8AC3E}">
        <p14:creationId xmlns:p14="http://schemas.microsoft.com/office/powerpoint/2010/main" val="3143049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general overview of the model. In the upper part, the data is pre-processed, then the words in the news are transformed using word2vec model, and enters variational autoencoder with which we can find the latent features. </a:t>
            </a:r>
          </a:p>
          <a:p>
            <a:endParaRPr lang="en-US" dirty="0"/>
          </a:p>
          <a:p>
            <a:r>
              <a:rPr lang="en-US" dirty="0"/>
              <a:t>Meanwhile in the lower part, the topics are obtained using training LDA model on pre-processed data. From the topics we can extract extra features from news articles. LDA captures information hidden across all the news articles.</a:t>
            </a:r>
          </a:p>
          <a:p>
            <a:endParaRPr lang="en-US" dirty="0"/>
          </a:p>
          <a:p>
            <a:r>
              <a:rPr lang="en-US" dirty="0"/>
              <a:t>Then we can combine the latent and topic related features and train a classifier using both type of features.</a:t>
            </a:r>
          </a:p>
          <a:p>
            <a:endParaRPr lang="en-US" dirty="0">
              <a:cs typeface="Calibri" panose="020F0502020204030204"/>
            </a:endParaRPr>
          </a:p>
          <a:p>
            <a:r>
              <a:rPr lang="en-US" dirty="0"/>
              <a:t>We propose a method to detect a fake news from a textual-only content based on combining Variational Autoencoder and LDA Topic Modelling . Then train a classifier to calculate the probability of a news belong to which class (in this case fake or not fake)</a:t>
            </a:r>
            <a:endParaRPr lang="en-US" dirty="0">
              <a:cs typeface="Calibri" panose="020F0502020204030204"/>
            </a:endParaRPr>
          </a:p>
          <a:p>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BCE54B7C-DAAB-4C59-8A28-7926196155BF}" type="slidenum">
              <a:rPr lang="en-US" smtClean="0"/>
              <a:t>8</a:t>
            </a:fld>
            <a:endParaRPr lang="en-US"/>
          </a:p>
        </p:txBody>
      </p:sp>
    </p:spTree>
    <p:extLst>
      <p:ext uri="{BB962C8B-B14F-4D97-AF65-F5344CB8AC3E}">
        <p14:creationId xmlns:p14="http://schemas.microsoft.com/office/powerpoint/2010/main" val="2222184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You can see the word cloud representation of the data sets. </a:t>
            </a:r>
          </a:p>
        </p:txBody>
      </p:sp>
      <p:sp>
        <p:nvSpPr>
          <p:cNvPr id="4" name="Slide Number Placeholder 3"/>
          <p:cNvSpPr>
            <a:spLocks noGrp="1"/>
          </p:cNvSpPr>
          <p:nvPr>
            <p:ph type="sldNum" sz="quarter" idx="5"/>
          </p:nvPr>
        </p:nvSpPr>
        <p:spPr/>
        <p:txBody>
          <a:bodyPr/>
          <a:lstStyle/>
          <a:p>
            <a:fld id="{BCE54B7C-DAAB-4C59-8A28-7926196155BF}" type="slidenum">
              <a:rPr lang="en-US" smtClean="0"/>
              <a:t>9</a:t>
            </a:fld>
            <a:endParaRPr lang="en-US"/>
          </a:p>
        </p:txBody>
      </p:sp>
    </p:spTree>
    <p:extLst>
      <p:ext uri="{BB962C8B-B14F-4D97-AF65-F5344CB8AC3E}">
        <p14:creationId xmlns:p14="http://schemas.microsoft.com/office/powerpoint/2010/main" val="27265287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latin typeface="Arial" panose="020B0604020202020204" pitchFamily="34" charset="0"/>
              </a:rPr>
              <a:t>In this project we propose a multi-modal approach for classification of news into fake and real. Our contribution in this project is incorporating two sources of information for feature extraction. A VAE for extracting textual content and LDA model for obtaining text topics features. Our motivation for discarding visual content and other information such as source and spread pattern of the news is that not all of the datasets include associated multimedia such as image or video or other type of attributes, so here, we focus on the latent clues in the textual content. Besides, since VAE is not originally designed to capture information such as topics, we add an LDA model which also offers increased interpretability to the model. We hypothesis that concatenating latent representation produced by VAE and topic-related features together would enhance the accuracy of the model.</a:t>
            </a:r>
          </a:p>
          <a:p>
            <a:endParaRPr lang="en-US" b="0" i="0">
              <a:effectLst/>
              <a:latin typeface="Arial" panose="020B0604020202020204" pitchFamily="34" charset="0"/>
            </a:endParaRPr>
          </a:p>
          <a:p>
            <a:endParaRPr lang="en-US" b="0" i="0">
              <a:effectLst/>
              <a:latin typeface="Arial" panose="020B0604020202020204" pitchFamily="34" charset="0"/>
            </a:endParaRPr>
          </a:p>
          <a:p>
            <a:r>
              <a:rPr lang="en-US" b="0" i="0">
                <a:effectLst/>
                <a:latin typeface="Arial"/>
                <a:cs typeface="Arial"/>
              </a:rPr>
              <a:t>we intend to use only the textual data in our model because many news lack corresponding multimedia. We also believe that some higher-level information such as the topic of the text might not be properly captured using VAE, so to increase the accuracy and interpretability, we incorporate LDA [6] in our model. We infer dataset specific topics in the news and then annotate each news text according to the distribution of the topics in it. Moreover, we utilize </a:t>
            </a:r>
            <a:r>
              <a:rPr lang="en-US" b="0" i="0" err="1">
                <a:effectLst/>
                <a:latin typeface="Arial"/>
                <a:cs typeface="Arial"/>
              </a:rPr>
              <a:t>tf-idf</a:t>
            </a:r>
            <a:r>
              <a:rPr lang="en-US" b="0" i="0">
                <a:effectLst/>
                <a:latin typeface="Arial"/>
                <a:cs typeface="Arial"/>
              </a:rPr>
              <a:t> to filter the words that are not significant in the document.</a:t>
            </a:r>
          </a:p>
          <a:p>
            <a:endParaRPr lang="en-US">
              <a:latin typeface="Arial"/>
              <a:cs typeface="Arial"/>
            </a:endParaRPr>
          </a:p>
          <a:p>
            <a:r>
              <a:rPr lang="en-US">
                <a:latin typeface="Arial"/>
                <a:cs typeface="Arial"/>
              </a:rPr>
              <a:t>The model is what cause news the to be real or not. (what cuase the cancer yes, or no), what cause (pattern, which feature has more corrolation) a piece of news be fake or real </a:t>
            </a:r>
          </a:p>
        </p:txBody>
      </p:sp>
      <p:sp>
        <p:nvSpPr>
          <p:cNvPr id="4" name="Slide Number Placeholder 3"/>
          <p:cNvSpPr>
            <a:spLocks noGrp="1"/>
          </p:cNvSpPr>
          <p:nvPr>
            <p:ph type="sldNum" sz="quarter" idx="5"/>
          </p:nvPr>
        </p:nvSpPr>
        <p:spPr/>
        <p:txBody>
          <a:bodyPr/>
          <a:lstStyle/>
          <a:p>
            <a:fld id="{BCE54B7C-DAAB-4C59-8A28-7926196155BF}" type="slidenum">
              <a:rPr lang="en-US" smtClean="0"/>
              <a:t>10</a:t>
            </a:fld>
            <a:endParaRPr lang="en-US"/>
          </a:p>
        </p:txBody>
      </p:sp>
    </p:spTree>
    <p:extLst>
      <p:ext uri="{BB962C8B-B14F-4D97-AF65-F5344CB8AC3E}">
        <p14:creationId xmlns:p14="http://schemas.microsoft.com/office/powerpoint/2010/main" val="1753077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D2C4C-936C-49CE-AB7F-B8C80C9BC7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D4EF21-8A64-417C-B661-F50BEAF173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3A361A-E0C3-4F8A-8CBB-A0A7B90BA5B2}"/>
              </a:ext>
            </a:extLst>
          </p:cNvPr>
          <p:cNvSpPr>
            <a:spLocks noGrp="1"/>
          </p:cNvSpPr>
          <p:nvPr>
            <p:ph type="dt" sz="half" idx="10"/>
          </p:nvPr>
        </p:nvSpPr>
        <p:spPr/>
        <p:txBody>
          <a:bodyPr/>
          <a:lstStyle/>
          <a:p>
            <a:fld id="{A175127F-81DA-4C1D-9B0D-05AD72DC2BD4}" type="datetimeFigureOut">
              <a:rPr lang="en-US" smtClean="0"/>
              <a:t>4/21/2021</a:t>
            </a:fld>
            <a:endParaRPr lang="en-US"/>
          </a:p>
        </p:txBody>
      </p:sp>
      <p:sp>
        <p:nvSpPr>
          <p:cNvPr id="5" name="Footer Placeholder 4">
            <a:extLst>
              <a:ext uri="{FF2B5EF4-FFF2-40B4-BE49-F238E27FC236}">
                <a16:creationId xmlns:a16="http://schemas.microsoft.com/office/drawing/2014/main" id="{C4F93328-0E90-4AE5-8818-B18DDA0B75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F8928B-B92F-420E-A6B0-B6B11C8C4190}"/>
              </a:ext>
            </a:extLst>
          </p:cNvPr>
          <p:cNvSpPr>
            <a:spLocks noGrp="1"/>
          </p:cNvSpPr>
          <p:nvPr>
            <p:ph type="sldNum" sz="quarter" idx="12"/>
          </p:nvPr>
        </p:nvSpPr>
        <p:spPr/>
        <p:txBody>
          <a:bodyPr/>
          <a:lstStyle/>
          <a:p>
            <a:fld id="{177C58C2-8A89-4184-889D-47F434D56191}" type="slidenum">
              <a:rPr lang="en-US" smtClean="0"/>
              <a:t>‹#›</a:t>
            </a:fld>
            <a:endParaRPr lang="en-US"/>
          </a:p>
        </p:txBody>
      </p:sp>
    </p:spTree>
    <p:extLst>
      <p:ext uri="{BB962C8B-B14F-4D97-AF65-F5344CB8AC3E}">
        <p14:creationId xmlns:p14="http://schemas.microsoft.com/office/powerpoint/2010/main" val="1472039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5E633-46FB-480F-9A19-199E1C9397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0F30A4-741D-4A1D-B17D-D572A75BF9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DA7FFA-E7C7-43B2-A92B-4EBA419621DC}"/>
              </a:ext>
            </a:extLst>
          </p:cNvPr>
          <p:cNvSpPr>
            <a:spLocks noGrp="1"/>
          </p:cNvSpPr>
          <p:nvPr>
            <p:ph type="dt" sz="half" idx="10"/>
          </p:nvPr>
        </p:nvSpPr>
        <p:spPr/>
        <p:txBody>
          <a:bodyPr/>
          <a:lstStyle/>
          <a:p>
            <a:fld id="{A175127F-81DA-4C1D-9B0D-05AD72DC2BD4}" type="datetimeFigureOut">
              <a:rPr lang="en-US" smtClean="0"/>
              <a:t>4/21/2021</a:t>
            </a:fld>
            <a:endParaRPr lang="en-US"/>
          </a:p>
        </p:txBody>
      </p:sp>
      <p:sp>
        <p:nvSpPr>
          <p:cNvPr id="5" name="Footer Placeholder 4">
            <a:extLst>
              <a:ext uri="{FF2B5EF4-FFF2-40B4-BE49-F238E27FC236}">
                <a16:creationId xmlns:a16="http://schemas.microsoft.com/office/drawing/2014/main" id="{F817355A-49E6-43FB-B7E5-D749DC54FB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FBE612-0ABF-4D7D-89D6-811569B5C292}"/>
              </a:ext>
            </a:extLst>
          </p:cNvPr>
          <p:cNvSpPr>
            <a:spLocks noGrp="1"/>
          </p:cNvSpPr>
          <p:nvPr>
            <p:ph type="sldNum" sz="quarter" idx="12"/>
          </p:nvPr>
        </p:nvSpPr>
        <p:spPr/>
        <p:txBody>
          <a:bodyPr/>
          <a:lstStyle/>
          <a:p>
            <a:fld id="{177C58C2-8A89-4184-889D-47F434D56191}" type="slidenum">
              <a:rPr lang="en-US" smtClean="0"/>
              <a:t>‹#›</a:t>
            </a:fld>
            <a:endParaRPr lang="en-US"/>
          </a:p>
        </p:txBody>
      </p:sp>
    </p:spTree>
    <p:extLst>
      <p:ext uri="{BB962C8B-B14F-4D97-AF65-F5344CB8AC3E}">
        <p14:creationId xmlns:p14="http://schemas.microsoft.com/office/powerpoint/2010/main" val="15911226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D24D6B-4122-4084-A30A-5647F8BFA2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DA0D2BA-8BE3-428E-B131-E30B3368A60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CA066F-8A6B-40C3-867E-1CFF1868858A}"/>
              </a:ext>
            </a:extLst>
          </p:cNvPr>
          <p:cNvSpPr>
            <a:spLocks noGrp="1"/>
          </p:cNvSpPr>
          <p:nvPr>
            <p:ph type="dt" sz="half" idx="10"/>
          </p:nvPr>
        </p:nvSpPr>
        <p:spPr/>
        <p:txBody>
          <a:bodyPr/>
          <a:lstStyle/>
          <a:p>
            <a:fld id="{A175127F-81DA-4C1D-9B0D-05AD72DC2BD4}" type="datetimeFigureOut">
              <a:rPr lang="en-US" smtClean="0"/>
              <a:t>4/21/2021</a:t>
            </a:fld>
            <a:endParaRPr lang="en-US"/>
          </a:p>
        </p:txBody>
      </p:sp>
      <p:sp>
        <p:nvSpPr>
          <p:cNvPr id="5" name="Footer Placeholder 4">
            <a:extLst>
              <a:ext uri="{FF2B5EF4-FFF2-40B4-BE49-F238E27FC236}">
                <a16:creationId xmlns:a16="http://schemas.microsoft.com/office/drawing/2014/main" id="{CCF96786-A195-43B2-84EF-A1B124834A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06696C-90B3-45FE-8C65-F1799C770529}"/>
              </a:ext>
            </a:extLst>
          </p:cNvPr>
          <p:cNvSpPr>
            <a:spLocks noGrp="1"/>
          </p:cNvSpPr>
          <p:nvPr>
            <p:ph type="sldNum" sz="quarter" idx="12"/>
          </p:nvPr>
        </p:nvSpPr>
        <p:spPr/>
        <p:txBody>
          <a:bodyPr/>
          <a:lstStyle/>
          <a:p>
            <a:fld id="{177C58C2-8A89-4184-889D-47F434D56191}" type="slidenum">
              <a:rPr lang="en-US" smtClean="0"/>
              <a:t>‹#›</a:t>
            </a:fld>
            <a:endParaRPr lang="en-US"/>
          </a:p>
        </p:txBody>
      </p:sp>
    </p:spTree>
    <p:extLst>
      <p:ext uri="{BB962C8B-B14F-4D97-AF65-F5344CB8AC3E}">
        <p14:creationId xmlns:p14="http://schemas.microsoft.com/office/powerpoint/2010/main" val="42399988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1A974-7E19-49E5-B8F0-7B9483527A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312870-0E28-40C7-9B61-33C3A744331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10B06F-B1A3-4B96-B797-8CE718155862}"/>
              </a:ext>
            </a:extLst>
          </p:cNvPr>
          <p:cNvSpPr>
            <a:spLocks noGrp="1"/>
          </p:cNvSpPr>
          <p:nvPr>
            <p:ph type="dt" sz="half" idx="10"/>
          </p:nvPr>
        </p:nvSpPr>
        <p:spPr/>
        <p:txBody>
          <a:bodyPr/>
          <a:lstStyle/>
          <a:p>
            <a:fld id="{A175127F-81DA-4C1D-9B0D-05AD72DC2BD4}" type="datetimeFigureOut">
              <a:rPr lang="en-US" smtClean="0"/>
              <a:t>4/21/2021</a:t>
            </a:fld>
            <a:endParaRPr lang="en-US"/>
          </a:p>
        </p:txBody>
      </p:sp>
      <p:sp>
        <p:nvSpPr>
          <p:cNvPr id="5" name="Footer Placeholder 4">
            <a:extLst>
              <a:ext uri="{FF2B5EF4-FFF2-40B4-BE49-F238E27FC236}">
                <a16:creationId xmlns:a16="http://schemas.microsoft.com/office/drawing/2014/main" id="{CD208AA7-09AF-4187-9399-7F4208D9C1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A4ABFB-1954-41A2-8B1D-FD31E7E2E0D2}"/>
              </a:ext>
            </a:extLst>
          </p:cNvPr>
          <p:cNvSpPr>
            <a:spLocks noGrp="1"/>
          </p:cNvSpPr>
          <p:nvPr>
            <p:ph type="sldNum" sz="quarter" idx="12"/>
          </p:nvPr>
        </p:nvSpPr>
        <p:spPr/>
        <p:txBody>
          <a:bodyPr/>
          <a:lstStyle/>
          <a:p>
            <a:fld id="{177C58C2-8A89-4184-889D-47F434D56191}" type="slidenum">
              <a:rPr lang="en-US" smtClean="0"/>
              <a:t>‹#›</a:t>
            </a:fld>
            <a:endParaRPr lang="en-US"/>
          </a:p>
        </p:txBody>
      </p:sp>
    </p:spTree>
    <p:extLst>
      <p:ext uri="{BB962C8B-B14F-4D97-AF65-F5344CB8AC3E}">
        <p14:creationId xmlns:p14="http://schemas.microsoft.com/office/powerpoint/2010/main" val="1878921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FC3BB-1449-4758-A8FA-409340A735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56CD62-D570-4287-9B00-F37AFE5538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01260CC-852B-42B1-A16E-3153E39F0588}"/>
              </a:ext>
            </a:extLst>
          </p:cNvPr>
          <p:cNvSpPr>
            <a:spLocks noGrp="1"/>
          </p:cNvSpPr>
          <p:nvPr>
            <p:ph type="dt" sz="half" idx="10"/>
          </p:nvPr>
        </p:nvSpPr>
        <p:spPr/>
        <p:txBody>
          <a:bodyPr/>
          <a:lstStyle/>
          <a:p>
            <a:fld id="{A175127F-81DA-4C1D-9B0D-05AD72DC2BD4}" type="datetimeFigureOut">
              <a:rPr lang="en-US" smtClean="0"/>
              <a:t>4/21/2021</a:t>
            </a:fld>
            <a:endParaRPr lang="en-US"/>
          </a:p>
        </p:txBody>
      </p:sp>
      <p:sp>
        <p:nvSpPr>
          <p:cNvPr id="5" name="Footer Placeholder 4">
            <a:extLst>
              <a:ext uri="{FF2B5EF4-FFF2-40B4-BE49-F238E27FC236}">
                <a16:creationId xmlns:a16="http://schemas.microsoft.com/office/drawing/2014/main" id="{ADA252C0-E8F3-4AE2-AD12-84EAB2A34E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861E6A-BD4E-4884-A121-C62BAF41C97F}"/>
              </a:ext>
            </a:extLst>
          </p:cNvPr>
          <p:cNvSpPr>
            <a:spLocks noGrp="1"/>
          </p:cNvSpPr>
          <p:nvPr>
            <p:ph type="sldNum" sz="quarter" idx="12"/>
          </p:nvPr>
        </p:nvSpPr>
        <p:spPr/>
        <p:txBody>
          <a:bodyPr/>
          <a:lstStyle/>
          <a:p>
            <a:fld id="{177C58C2-8A89-4184-889D-47F434D56191}" type="slidenum">
              <a:rPr lang="en-US" smtClean="0"/>
              <a:t>‹#›</a:t>
            </a:fld>
            <a:endParaRPr lang="en-US"/>
          </a:p>
        </p:txBody>
      </p:sp>
    </p:spTree>
    <p:extLst>
      <p:ext uri="{BB962C8B-B14F-4D97-AF65-F5344CB8AC3E}">
        <p14:creationId xmlns:p14="http://schemas.microsoft.com/office/powerpoint/2010/main" val="3163241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34C1E-A837-4B87-B56C-6A5417A629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CF4BCE-6239-4E87-AAB6-851EE1D896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29658C-02CC-4D26-B741-36E6A87DF85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396954B-E2B4-410E-B8EA-DF1193257131}"/>
              </a:ext>
            </a:extLst>
          </p:cNvPr>
          <p:cNvSpPr>
            <a:spLocks noGrp="1"/>
          </p:cNvSpPr>
          <p:nvPr>
            <p:ph type="dt" sz="half" idx="10"/>
          </p:nvPr>
        </p:nvSpPr>
        <p:spPr/>
        <p:txBody>
          <a:bodyPr/>
          <a:lstStyle/>
          <a:p>
            <a:fld id="{A175127F-81DA-4C1D-9B0D-05AD72DC2BD4}" type="datetimeFigureOut">
              <a:rPr lang="en-US" smtClean="0"/>
              <a:t>4/21/2021</a:t>
            </a:fld>
            <a:endParaRPr lang="en-US"/>
          </a:p>
        </p:txBody>
      </p:sp>
      <p:sp>
        <p:nvSpPr>
          <p:cNvPr id="6" name="Footer Placeholder 5">
            <a:extLst>
              <a:ext uri="{FF2B5EF4-FFF2-40B4-BE49-F238E27FC236}">
                <a16:creationId xmlns:a16="http://schemas.microsoft.com/office/drawing/2014/main" id="{0A565392-5C57-4204-9E70-44A42EF5AC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5CBD36-EADD-4FE7-9D36-CB9D6EEF9A23}"/>
              </a:ext>
            </a:extLst>
          </p:cNvPr>
          <p:cNvSpPr>
            <a:spLocks noGrp="1"/>
          </p:cNvSpPr>
          <p:nvPr>
            <p:ph type="sldNum" sz="quarter" idx="12"/>
          </p:nvPr>
        </p:nvSpPr>
        <p:spPr/>
        <p:txBody>
          <a:bodyPr/>
          <a:lstStyle/>
          <a:p>
            <a:fld id="{177C58C2-8A89-4184-889D-47F434D56191}" type="slidenum">
              <a:rPr lang="en-US" smtClean="0"/>
              <a:t>‹#›</a:t>
            </a:fld>
            <a:endParaRPr lang="en-US"/>
          </a:p>
        </p:txBody>
      </p:sp>
    </p:spTree>
    <p:extLst>
      <p:ext uri="{BB962C8B-B14F-4D97-AF65-F5344CB8AC3E}">
        <p14:creationId xmlns:p14="http://schemas.microsoft.com/office/powerpoint/2010/main" val="3413507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BEF11-955C-4123-B425-D9EBF2B419C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AD6282A-C8B5-429B-8951-4B3502D7B0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14586D-B007-403F-BD5A-595FF3FA69D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700359-2F70-4E52-89CB-758DD6F864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E357D1-E77F-4361-BB62-770FD70F440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080521-03B1-49CC-BD51-C7F43C21C065}"/>
              </a:ext>
            </a:extLst>
          </p:cNvPr>
          <p:cNvSpPr>
            <a:spLocks noGrp="1"/>
          </p:cNvSpPr>
          <p:nvPr>
            <p:ph type="dt" sz="half" idx="10"/>
          </p:nvPr>
        </p:nvSpPr>
        <p:spPr/>
        <p:txBody>
          <a:bodyPr/>
          <a:lstStyle/>
          <a:p>
            <a:fld id="{A175127F-81DA-4C1D-9B0D-05AD72DC2BD4}" type="datetimeFigureOut">
              <a:rPr lang="en-US" smtClean="0"/>
              <a:t>4/21/2021</a:t>
            </a:fld>
            <a:endParaRPr lang="en-US"/>
          </a:p>
        </p:txBody>
      </p:sp>
      <p:sp>
        <p:nvSpPr>
          <p:cNvPr id="8" name="Footer Placeholder 7">
            <a:extLst>
              <a:ext uri="{FF2B5EF4-FFF2-40B4-BE49-F238E27FC236}">
                <a16:creationId xmlns:a16="http://schemas.microsoft.com/office/drawing/2014/main" id="{F6D7E690-0191-4466-A080-B7A7AE9F0EE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49E5A7-67F7-41E3-85AB-2DFE2339A0C1}"/>
              </a:ext>
            </a:extLst>
          </p:cNvPr>
          <p:cNvSpPr>
            <a:spLocks noGrp="1"/>
          </p:cNvSpPr>
          <p:nvPr>
            <p:ph type="sldNum" sz="quarter" idx="12"/>
          </p:nvPr>
        </p:nvSpPr>
        <p:spPr/>
        <p:txBody>
          <a:bodyPr/>
          <a:lstStyle/>
          <a:p>
            <a:fld id="{177C58C2-8A89-4184-889D-47F434D56191}" type="slidenum">
              <a:rPr lang="en-US" smtClean="0"/>
              <a:t>‹#›</a:t>
            </a:fld>
            <a:endParaRPr lang="en-US"/>
          </a:p>
        </p:txBody>
      </p:sp>
    </p:spTree>
    <p:extLst>
      <p:ext uri="{BB962C8B-B14F-4D97-AF65-F5344CB8AC3E}">
        <p14:creationId xmlns:p14="http://schemas.microsoft.com/office/powerpoint/2010/main" val="938195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38C6C-E1E4-44A8-9552-6BC1F1AC8C4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CD7C24-CEB5-4B65-8C33-6A383D3AD375}"/>
              </a:ext>
            </a:extLst>
          </p:cNvPr>
          <p:cNvSpPr>
            <a:spLocks noGrp="1"/>
          </p:cNvSpPr>
          <p:nvPr>
            <p:ph type="dt" sz="half" idx="10"/>
          </p:nvPr>
        </p:nvSpPr>
        <p:spPr/>
        <p:txBody>
          <a:bodyPr/>
          <a:lstStyle/>
          <a:p>
            <a:fld id="{A175127F-81DA-4C1D-9B0D-05AD72DC2BD4}" type="datetimeFigureOut">
              <a:rPr lang="en-US" smtClean="0"/>
              <a:t>4/21/2021</a:t>
            </a:fld>
            <a:endParaRPr lang="en-US"/>
          </a:p>
        </p:txBody>
      </p:sp>
      <p:sp>
        <p:nvSpPr>
          <p:cNvPr id="4" name="Footer Placeholder 3">
            <a:extLst>
              <a:ext uri="{FF2B5EF4-FFF2-40B4-BE49-F238E27FC236}">
                <a16:creationId xmlns:a16="http://schemas.microsoft.com/office/drawing/2014/main" id="{A2EEB21B-8EB4-41DF-863E-F25CB1AD890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A86552-95D0-488C-92FA-A3F9B112F516}"/>
              </a:ext>
            </a:extLst>
          </p:cNvPr>
          <p:cNvSpPr>
            <a:spLocks noGrp="1"/>
          </p:cNvSpPr>
          <p:nvPr>
            <p:ph type="sldNum" sz="quarter" idx="12"/>
          </p:nvPr>
        </p:nvSpPr>
        <p:spPr/>
        <p:txBody>
          <a:bodyPr/>
          <a:lstStyle/>
          <a:p>
            <a:fld id="{177C58C2-8A89-4184-889D-47F434D56191}" type="slidenum">
              <a:rPr lang="en-US" smtClean="0"/>
              <a:t>‹#›</a:t>
            </a:fld>
            <a:endParaRPr lang="en-US"/>
          </a:p>
        </p:txBody>
      </p:sp>
    </p:spTree>
    <p:extLst>
      <p:ext uri="{BB962C8B-B14F-4D97-AF65-F5344CB8AC3E}">
        <p14:creationId xmlns:p14="http://schemas.microsoft.com/office/powerpoint/2010/main" val="1532551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04758C-3EB6-438D-9055-571C6B5B824E}"/>
              </a:ext>
            </a:extLst>
          </p:cNvPr>
          <p:cNvSpPr>
            <a:spLocks noGrp="1"/>
          </p:cNvSpPr>
          <p:nvPr>
            <p:ph type="dt" sz="half" idx="10"/>
          </p:nvPr>
        </p:nvSpPr>
        <p:spPr/>
        <p:txBody>
          <a:bodyPr/>
          <a:lstStyle/>
          <a:p>
            <a:fld id="{A175127F-81DA-4C1D-9B0D-05AD72DC2BD4}" type="datetimeFigureOut">
              <a:rPr lang="en-US" smtClean="0"/>
              <a:t>4/21/2021</a:t>
            </a:fld>
            <a:endParaRPr lang="en-US"/>
          </a:p>
        </p:txBody>
      </p:sp>
      <p:sp>
        <p:nvSpPr>
          <p:cNvPr id="3" name="Footer Placeholder 2">
            <a:extLst>
              <a:ext uri="{FF2B5EF4-FFF2-40B4-BE49-F238E27FC236}">
                <a16:creationId xmlns:a16="http://schemas.microsoft.com/office/drawing/2014/main" id="{D56FB232-1A0F-44C0-BCCC-9485C252DA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FBDE94F-AFD0-4268-BE87-E95E4E253190}"/>
              </a:ext>
            </a:extLst>
          </p:cNvPr>
          <p:cNvSpPr>
            <a:spLocks noGrp="1"/>
          </p:cNvSpPr>
          <p:nvPr>
            <p:ph type="sldNum" sz="quarter" idx="12"/>
          </p:nvPr>
        </p:nvSpPr>
        <p:spPr/>
        <p:txBody>
          <a:bodyPr/>
          <a:lstStyle/>
          <a:p>
            <a:fld id="{177C58C2-8A89-4184-889D-47F434D56191}" type="slidenum">
              <a:rPr lang="en-US" smtClean="0"/>
              <a:t>‹#›</a:t>
            </a:fld>
            <a:endParaRPr lang="en-US"/>
          </a:p>
        </p:txBody>
      </p:sp>
    </p:spTree>
    <p:extLst>
      <p:ext uri="{BB962C8B-B14F-4D97-AF65-F5344CB8AC3E}">
        <p14:creationId xmlns:p14="http://schemas.microsoft.com/office/powerpoint/2010/main" val="30661020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DA2EB-2E3E-4513-8C87-63E8CC13CB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83F458-5B20-4145-9C49-6D9D1866F0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92B27E6-1668-478D-A5C2-8BCA48FD05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2DB4487-2E26-4B75-9047-246EF6D904CD}"/>
              </a:ext>
            </a:extLst>
          </p:cNvPr>
          <p:cNvSpPr>
            <a:spLocks noGrp="1"/>
          </p:cNvSpPr>
          <p:nvPr>
            <p:ph type="dt" sz="half" idx="10"/>
          </p:nvPr>
        </p:nvSpPr>
        <p:spPr/>
        <p:txBody>
          <a:bodyPr/>
          <a:lstStyle/>
          <a:p>
            <a:fld id="{A175127F-81DA-4C1D-9B0D-05AD72DC2BD4}" type="datetimeFigureOut">
              <a:rPr lang="en-US" smtClean="0"/>
              <a:t>4/21/2021</a:t>
            </a:fld>
            <a:endParaRPr lang="en-US"/>
          </a:p>
        </p:txBody>
      </p:sp>
      <p:sp>
        <p:nvSpPr>
          <p:cNvPr id="6" name="Footer Placeholder 5">
            <a:extLst>
              <a:ext uri="{FF2B5EF4-FFF2-40B4-BE49-F238E27FC236}">
                <a16:creationId xmlns:a16="http://schemas.microsoft.com/office/drawing/2014/main" id="{9D50F009-A1B9-4603-92DE-EDE2A6455B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9489CC2-A760-4414-9BB1-C2230EE4C133}"/>
              </a:ext>
            </a:extLst>
          </p:cNvPr>
          <p:cNvSpPr>
            <a:spLocks noGrp="1"/>
          </p:cNvSpPr>
          <p:nvPr>
            <p:ph type="sldNum" sz="quarter" idx="12"/>
          </p:nvPr>
        </p:nvSpPr>
        <p:spPr/>
        <p:txBody>
          <a:bodyPr/>
          <a:lstStyle/>
          <a:p>
            <a:fld id="{177C58C2-8A89-4184-889D-47F434D56191}" type="slidenum">
              <a:rPr lang="en-US" smtClean="0"/>
              <a:t>‹#›</a:t>
            </a:fld>
            <a:endParaRPr lang="en-US"/>
          </a:p>
        </p:txBody>
      </p:sp>
    </p:spTree>
    <p:extLst>
      <p:ext uri="{BB962C8B-B14F-4D97-AF65-F5344CB8AC3E}">
        <p14:creationId xmlns:p14="http://schemas.microsoft.com/office/powerpoint/2010/main" val="36343333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BA5FD-A9D2-4D1C-847B-EDA1CD0CF5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0222A78-332A-4BFF-B80F-C7A23DBE87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9158CAC-0693-4800-A132-9DAD2D5424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C8BDEC-272C-4CFE-8EB8-2B74EA3B2CC9}"/>
              </a:ext>
            </a:extLst>
          </p:cNvPr>
          <p:cNvSpPr>
            <a:spLocks noGrp="1"/>
          </p:cNvSpPr>
          <p:nvPr>
            <p:ph type="dt" sz="half" idx="10"/>
          </p:nvPr>
        </p:nvSpPr>
        <p:spPr/>
        <p:txBody>
          <a:bodyPr/>
          <a:lstStyle/>
          <a:p>
            <a:fld id="{A175127F-81DA-4C1D-9B0D-05AD72DC2BD4}" type="datetimeFigureOut">
              <a:rPr lang="en-US" smtClean="0"/>
              <a:t>4/21/2021</a:t>
            </a:fld>
            <a:endParaRPr lang="en-US"/>
          </a:p>
        </p:txBody>
      </p:sp>
      <p:sp>
        <p:nvSpPr>
          <p:cNvPr id="6" name="Footer Placeholder 5">
            <a:extLst>
              <a:ext uri="{FF2B5EF4-FFF2-40B4-BE49-F238E27FC236}">
                <a16:creationId xmlns:a16="http://schemas.microsoft.com/office/drawing/2014/main" id="{1782207F-A8E9-4A32-A9A6-8DC69841AF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26CEE7-C76B-447A-853B-55D0B9E3C5C9}"/>
              </a:ext>
            </a:extLst>
          </p:cNvPr>
          <p:cNvSpPr>
            <a:spLocks noGrp="1"/>
          </p:cNvSpPr>
          <p:nvPr>
            <p:ph type="sldNum" sz="quarter" idx="12"/>
          </p:nvPr>
        </p:nvSpPr>
        <p:spPr/>
        <p:txBody>
          <a:bodyPr/>
          <a:lstStyle/>
          <a:p>
            <a:fld id="{177C58C2-8A89-4184-889D-47F434D56191}" type="slidenum">
              <a:rPr lang="en-US" smtClean="0"/>
              <a:t>‹#›</a:t>
            </a:fld>
            <a:endParaRPr lang="en-US"/>
          </a:p>
        </p:txBody>
      </p:sp>
    </p:spTree>
    <p:extLst>
      <p:ext uri="{BB962C8B-B14F-4D97-AF65-F5344CB8AC3E}">
        <p14:creationId xmlns:p14="http://schemas.microsoft.com/office/powerpoint/2010/main" val="4189556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BDCFBB-857A-42C7-A359-62A9C6E6E4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169E902-47F5-41D2-BC41-84CC68E7FE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531FBC-3B20-4635-9A45-4DD89F97A54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175127F-81DA-4C1D-9B0D-05AD72DC2BD4}" type="datetimeFigureOut">
              <a:rPr lang="en-US" smtClean="0"/>
              <a:t>4/21/2021</a:t>
            </a:fld>
            <a:endParaRPr lang="en-US"/>
          </a:p>
        </p:txBody>
      </p:sp>
      <p:sp>
        <p:nvSpPr>
          <p:cNvPr id="5" name="Footer Placeholder 4">
            <a:extLst>
              <a:ext uri="{FF2B5EF4-FFF2-40B4-BE49-F238E27FC236}">
                <a16:creationId xmlns:a16="http://schemas.microsoft.com/office/drawing/2014/main" id="{C4058459-8A62-4ED7-BB29-4EEE023FBA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4F01303-C539-43C6-BB49-51052E2B30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7C58C2-8A89-4184-889D-47F434D56191}" type="slidenum">
              <a:rPr lang="en-US" smtClean="0"/>
              <a:t>‹#›</a:t>
            </a:fld>
            <a:endParaRPr lang="en-US"/>
          </a:p>
        </p:txBody>
      </p:sp>
    </p:spTree>
    <p:extLst>
      <p:ext uri="{BB962C8B-B14F-4D97-AF65-F5344CB8AC3E}">
        <p14:creationId xmlns:p14="http://schemas.microsoft.com/office/powerpoint/2010/main" val="21044001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2.png"/><Relationship Id="rId7" Type="http://schemas.openxmlformats.org/officeDocument/2006/relationships/diagramLayout" Target="../diagrams/layout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Data" Target="../diagrams/data1.xml"/><Relationship Id="rId5" Type="http://schemas.openxmlformats.org/officeDocument/2006/relationships/image" Target="../media/image19.png"/><Relationship Id="rId10" Type="http://schemas.microsoft.com/office/2007/relationships/diagramDrawing" Target="../diagrams/drawing1.xml"/><Relationship Id="rId4" Type="http://schemas.openxmlformats.org/officeDocument/2006/relationships/customXml" Target="../ink/ink3.xml"/><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1.png"/><Relationship Id="rId4" Type="http://schemas.openxmlformats.org/officeDocument/2006/relationships/customXml" Target="../ink/ink4.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5.png"/><Relationship Id="rId4" Type="http://schemas.openxmlformats.org/officeDocument/2006/relationships/image" Target="../media/image23.png"/><Relationship Id="rId9"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1.png"/><Relationship Id="rId4" Type="http://schemas.openxmlformats.org/officeDocument/2006/relationships/customXml" Target="../ink/ink5.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customXml" Target="../ink/ink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customXml" Target="../ink/ink1.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25">
            <a:extLst>
              <a:ext uri="{FF2B5EF4-FFF2-40B4-BE49-F238E27FC236}">
                <a16:creationId xmlns:a16="http://schemas.microsoft.com/office/drawing/2014/main" id="{7F357D35-3E3E-4EC7-B3AE-C106ABB7D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64C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27">
            <a:extLst>
              <a:ext uri="{FF2B5EF4-FFF2-40B4-BE49-F238E27FC236}">
                <a16:creationId xmlns:a16="http://schemas.microsoft.com/office/drawing/2014/main" id="{9334D921-DCE6-4D92-987F-D98C93F1C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2100" cy="6377939"/>
          </a:xfrm>
          <a:prstGeom prst="rect">
            <a:avLst/>
          </a:prstGeom>
          <a:solidFill>
            <a:srgbClr val="FFFFFF"/>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48" name="Rectangle 29">
            <a:extLst>
              <a:ext uri="{FF2B5EF4-FFF2-40B4-BE49-F238E27FC236}">
                <a16:creationId xmlns:a16="http://schemas.microsoft.com/office/drawing/2014/main" id="{DE4D942F-489D-4A7B-8983-942543481B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9378" y="246887"/>
            <a:ext cx="5861321" cy="6377939"/>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49" name="Straight Connector 31">
            <a:extLst>
              <a:ext uri="{FF2B5EF4-FFF2-40B4-BE49-F238E27FC236}">
                <a16:creationId xmlns:a16="http://schemas.microsoft.com/office/drawing/2014/main" id="{E8F0F547-5526-40CC-8397-442101C26B4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736924" y="4768667"/>
            <a:ext cx="4215939"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50" name="Rectangle 33">
            <a:extLst>
              <a:ext uri="{FF2B5EF4-FFF2-40B4-BE49-F238E27FC236}">
                <a16:creationId xmlns:a16="http://schemas.microsoft.com/office/drawing/2014/main" id="{593BD913-0EB6-48A4-B22A-6A4DE0898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00" y="246888"/>
            <a:ext cx="11724640" cy="6377939"/>
          </a:xfrm>
          <a:prstGeom prst="rect">
            <a:avLst/>
          </a:prstGeom>
          <a:no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3462D57-7143-4155-807C-39839FD9AE51}"/>
              </a:ext>
            </a:extLst>
          </p:cNvPr>
          <p:cNvSpPr>
            <a:spLocks noGrp="1"/>
          </p:cNvSpPr>
          <p:nvPr>
            <p:ph type="ctrTitle"/>
          </p:nvPr>
        </p:nvSpPr>
        <p:spPr>
          <a:xfrm>
            <a:off x="6731125" y="508884"/>
            <a:ext cx="4566230" cy="3847033"/>
          </a:xfrm>
        </p:spPr>
        <p:txBody>
          <a:bodyPr>
            <a:normAutofit/>
          </a:bodyPr>
          <a:lstStyle/>
          <a:p>
            <a:r>
              <a:rPr lang="en-US" sz="4800">
                <a:solidFill>
                  <a:srgbClr val="FFFFFF"/>
                </a:solidFill>
              </a:rPr>
              <a:t>Fake News Detection by Variational Autoencoder and Topic Modelling</a:t>
            </a:r>
          </a:p>
        </p:txBody>
      </p:sp>
      <p:sp>
        <p:nvSpPr>
          <p:cNvPr id="3" name="Subtitle 2">
            <a:extLst>
              <a:ext uri="{FF2B5EF4-FFF2-40B4-BE49-F238E27FC236}">
                <a16:creationId xmlns:a16="http://schemas.microsoft.com/office/drawing/2014/main" id="{A28EE454-48A5-44FF-92BD-ADA891B3DB27}"/>
              </a:ext>
            </a:extLst>
          </p:cNvPr>
          <p:cNvSpPr>
            <a:spLocks noGrp="1"/>
          </p:cNvSpPr>
          <p:nvPr>
            <p:ph type="subTitle" idx="1"/>
          </p:nvPr>
        </p:nvSpPr>
        <p:spPr>
          <a:xfrm>
            <a:off x="6556159" y="4768667"/>
            <a:ext cx="4669509" cy="1893393"/>
          </a:xfrm>
        </p:spPr>
        <p:txBody>
          <a:bodyPr vert="horz" lIns="91440" tIns="45720" rIns="91440" bIns="45720" rtlCol="0">
            <a:noAutofit/>
          </a:bodyPr>
          <a:lstStyle/>
          <a:p>
            <a:r>
              <a:rPr lang="en-US" b="1" dirty="0">
                <a:solidFill>
                  <a:srgbClr val="FFFFFF"/>
                </a:solidFill>
              </a:rPr>
              <a:t>Team 2:</a:t>
            </a:r>
            <a:endParaRPr lang="en-US" b="1" dirty="0">
              <a:solidFill>
                <a:srgbClr val="FFFFFF"/>
              </a:solidFill>
              <a:cs typeface="Calibri"/>
            </a:endParaRPr>
          </a:p>
          <a:p>
            <a:r>
              <a:rPr lang="en-US" dirty="0">
                <a:solidFill>
                  <a:srgbClr val="FFFFFF"/>
                </a:solidFill>
              </a:rPr>
              <a:t>Majid Feiz (Presenter)</a:t>
            </a:r>
            <a:endParaRPr lang="en-US" dirty="0">
              <a:solidFill>
                <a:srgbClr val="FFFFFF"/>
              </a:solidFill>
              <a:cs typeface="Calibri"/>
            </a:endParaRPr>
          </a:p>
          <a:p>
            <a:r>
              <a:rPr lang="en-US" dirty="0">
                <a:solidFill>
                  <a:srgbClr val="FFFFFF"/>
                </a:solidFill>
              </a:rPr>
              <a:t>Marjan Hosseini</a:t>
            </a:r>
          </a:p>
          <a:p>
            <a:r>
              <a:rPr lang="en-US" sz="1800" dirty="0">
                <a:solidFill>
                  <a:srgbClr val="FFFFFF"/>
                </a:solidFill>
                <a:cs typeface="Calibri" panose="020F0502020204030204"/>
              </a:rPr>
              <a:t>3/5/2021</a:t>
            </a:r>
          </a:p>
        </p:txBody>
      </p:sp>
      <p:pic>
        <p:nvPicPr>
          <p:cNvPr id="5" name="Picture 2" descr="What Is Fake News? | Wittenberg University">
            <a:extLst>
              <a:ext uri="{FF2B5EF4-FFF2-40B4-BE49-F238E27FC236}">
                <a16:creationId xmlns:a16="http://schemas.microsoft.com/office/drawing/2014/main" id="{E126A923-2EEF-47B8-9844-6612D460F68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997" r="8515" b="-2"/>
          <a:stretch/>
        </p:blipFill>
        <p:spPr bwMode="auto">
          <a:xfrm>
            <a:off x="872064" y="857675"/>
            <a:ext cx="4593715" cy="5140669"/>
          </a:xfrm>
          <a:prstGeom prst="rect">
            <a:avLst/>
          </a:prstGeom>
          <a:noFill/>
          <a:extLst>
            <a:ext uri="{909E8E84-426E-40DD-AFC4-6F175D3DCCD1}">
              <a14:hiddenFill xmlns:a14="http://schemas.microsoft.com/office/drawing/2010/main">
                <a:solidFill>
                  <a:srgbClr val="FFFFFF"/>
                </a:solidFill>
              </a14:hiddenFill>
            </a:ext>
          </a:extLst>
        </p:spPr>
      </p:pic>
      <p:pic>
        <p:nvPicPr>
          <p:cNvPr id="45" name="Google Shape;115;p21">
            <a:extLst>
              <a:ext uri="{FF2B5EF4-FFF2-40B4-BE49-F238E27FC236}">
                <a16:creationId xmlns:a16="http://schemas.microsoft.com/office/drawing/2014/main" id="{B454DADD-16E2-43E2-8285-73FD69FD852B}"/>
              </a:ext>
            </a:extLst>
          </p:cNvPr>
          <p:cNvPicPr preferRelativeResize="0"/>
          <p:nvPr/>
        </p:nvPicPr>
        <p:blipFill>
          <a:blip r:embed="rId3">
            <a:alphaModFix/>
          </a:blip>
          <a:stretch>
            <a:fillRect/>
          </a:stretch>
        </p:blipFill>
        <p:spPr>
          <a:xfrm>
            <a:off x="10860713" y="299782"/>
            <a:ext cx="1042544" cy="1051169"/>
          </a:xfrm>
          <a:prstGeom prst="rect">
            <a:avLst/>
          </a:prstGeom>
          <a:noFill/>
          <a:ln>
            <a:noFill/>
          </a:ln>
        </p:spPr>
      </p:pic>
    </p:spTree>
    <p:extLst>
      <p:ext uri="{BB962C8B-B14F-4D97-AF65-F5344CB8AC3E}">
        <p14:creationId xmlns:p14="http://schemas.microsoft.com/office/powerpoint/2010/main" val="5936553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9F536-3AE6-43A4-8DF4-5477028507C6}"/>
              </a:ext>
            </a:extLst>
          </p:cNvPr>
          <p:cNvSpPr>
            <a:spLocks noGrp="1"/>
          </p:cNvSpPr>
          <p:nvPr>
            <p:ph type="title"/>
          </p:nvPr>
        </p:nvSpPr>
        <p:spPr>
          <a:xfrm>
            <a:off x="279400" y="-168275"/>
            <a:ext cx="10515600" cy="1325563"/>
          </a:xfrm>
        </p:spPr>
        <p:txBody>
          <a:bodyPr/>
          <a:lstStyle/>
          <a:p>
            <a:r>
              <a:rPr lang="en-US"/>
              <a:t>Contribution:</a:t>
            </a:r>
          </a:p>
        </p:txBody>
      </p:sp>
      <p:sp>
        <p:nvSpPr>
          <p:cNvPr id="57" name="Google Shape;113;p21">
            <a:extLst>
              <a:ext uri="{FF2B5EF4-FFF2-40B4-BE49-F238E27FC236}">
                <a16:creationId xmlns:a16="http://schemas.microsoft.com/office/drawing/2014/main" id="{C921995D-40E2-4473-A0DD-5D9B8B6FAFD6}"/>
              </a:ext>
            </a:extLst>
          </p:cNvPr>
          <p:cNvSpPr/>
          <p:nvPr/>
        </p:nvSpPr>
        <p:spPr>
          <a:xfrm>
            <a:off x="0" y="6349041"/>
            <a:ext cx="12192000" cy="508800"/>
          </a:xfrm>
          <a:prstGeom prst="rect">
            <a:avLst/>
          </a:prstGeom>
          <a:solidFill>
            <a:srgbClr val="100D2F"/>
          </a:solidFill>
          <a:ln>
            <a:noFill/>
          </a:ln>
          <a:effectLst>
            <a:outerShdw blurRad="40000" dist="23000" dir="5400000" rotWithShape="0">
              <a:srgbClr val="000000">
                <a:alpha val="34900"/>
              </a:srgbClr>
            </a:outerShdw>
          </a:effectLst>
        </p:spPr>
        <p:txBody>
          <a:bodyPr spcFirstLastPara="1" wrap="square" lIns="121900" tIns="60933" rIns="121900" bIns="60933" anchor="ctr" anchorCtr="0">
            <a:noAutofit/>
          </a:bodyPr>
          <a:lstStyle/>
          <a:p>
            <a:pPr algn="ctr"/>
            <a:endParaRPr lang="en-US" sz="2400">
              <a:latin typeface="Calibri"/>
              <a:ea typeface="Calibri"/>
              <a:cs typeface="Calibri"/>
              <a:sym typeface="Calibri"/>
            </a:endParaRPr>
          </a:p>
        </p:txBody>
      </p:sp>
      <p:pic>
        <p:nvPicPr>
          <p:cNvPr id="58" name="Google Shape;115;p21">
            <a:extLst>
              <a:ext uri="{FF2B5EF4-FFF2-40B4-BE49-F238E27FC236}">
                <a16:creationId xmlns:a16="http://schemas.microsoft.com/office/drawing/2014/main" id="{3EB4A3F9-38D2-417B-B3EA-FB430D0B7716}"/>
              </a:ext>
            </a:extLst>
          </p:cNvPr>
          <p:cNvPicPr preferRelativeResize="0"/>
          <p:nvPr/>
        </p:nvPicPr>
        <p:blipFill>
          <a:blip r:embed="rId3">
            <a:alphaModFix/>
          </a:blip>
          <a:stretch>
            <a:fillRect/>
          </a:stretch>
        </p:blipFill>
        <p:spPr>
          <a:xfrm>
            <a:off x="11482649" y="63171"/>
            <a:ext cx="668501" cy="670821"/>
          </a:xfrm>
          <a:prstGeom prst="rect">
            <a:avLst/>
          </a:prstGeom>
          <a:noFill/>
          <a:ln>
            <a:noFill/>
          </a:ln>
        </p:spPr>
      </p:pic>
      <p:sp>
        <p:nvSpPr>
          <p:cNvPr id="59" name="Google Shape;114;p21">
            <a:extLst>
              <a:ext uri="{FF2B5EF4-FFF2-40B4-BE49-F238E27FC236}">
                <a16:creationId xmlns:a16="http://schemas.microsoft.com/office/drawing/2014/main" id="{906539B0-7231-4B8D-8884-FA19C9B89283}"/>
              </a:ext>
            </a:extLst>
          </p:cNvPr>
          <p:cNvSpPr txBox="1"/>
          <p:nvPr/>
        </p:nvSpPr>
        <p:spPr>
          <a:xfrm>
            <a:off x="10708255" y="6328353"/>
            <a:ext cx="1277925" cy="508800"/>
          </a:xfrm>
          <a:prstGeom prst="rect">
            <a:avLst/>
          </a:prstGeom>
          <a:noFill/>
          <a:ln>
            <a:noFill/>
          </a:ln>
        </p:spPr>
        <p:txBody>
          <a:bodyPr spcFirstLastPara="1" wrap="square" lIns="121900" tIns="60933" rIns="121900" bIns="60933" anchor="ctr" anchorCtr="0">
            <a:noAutofit/>
          </a:bodyPr>
          <a:lstStyle/>
          <a:p>
            <a:pPr lvl="0">
              <a:buClr>
                <a:srgbClr val="BFBFBF"/>
              </a:buClr>
              <a:buSzPts val="1400"/>
            </a:pPr>
            <a:r>
              <a:rPr lang="en-US" sz="2400">
                <a:solidFill>
                  <a:srgbClr val="BFBFBF"/>
                </a:solidFill>
              </a:rPr>
              <a:t>9/11</a:t>
            </a:r>
            <a:endParaRPr lang="en-US" sz="2400"/>
          </a:p>
        </p:txBody>
      </p:sp>
      <mc:AlternateContent xmlns:mc="http://schemas.openxmlformats.org/markup-compatibility/2006" xmlns:p14="http://schemas.microsoft.com/office/powerpoint/2010/main">
        <mc:Choice Requires="p14">
          <p:contentPart p14:bwMode="auto" r:id="rId4">
            <p14:nvContentPartPr>
              <p14:cNvPr id="63" name="Ink 62">
                <a:extLst>
                  <a:ext uri="{FF2B5EF4-FFF2-40B4-BE49-F238E27FC236}">
                    <a16:creationId xmlns:a16="http://schemas.microsoft.com/office/drawing/2014/main" id="{56554DE2-ADE5-45CA-A5DA-0DD7B957B5ED}"/>
                  </a:ext>
                </a:extLst>
              </p14:cNvPr>
              <p14:cNvContentPartPr/>
              <p14:nvPr/>
            </p14:nvContentPartPr>
            <p14:xfrm>
              <a:off x="-446924" y="394525"/>
              <a:ext cx="360" cy="360"/>
            </p14:xfrm>
          </p:contentPart>
        </mc:Choice>
        <mc:Fallback xmlns="">
          <p:pic>
            <p:nvPicPr>
              <p:cNvPr id="63" name="Ink 62">
                <a:extLst>
                  <a:ext uri="{FF2B5EF4-FFF2-40B4-BE49-F238E27FC236}">
                    <a16:creationId xmlns:a16="http://schemas.microsoft.com/office/drawing/2014/main" id="{56554DE2-ADE5-45CA-A5DA-0DD7B957B5ED}"/>
                  </a:ext>
                </a:extLst>
              </p:cNvPr>
              <p:cNvPicPr/>
              <p:nvPr/>
            </p:nvPicPr>
            <p:blipFill>
              <a:blip r:embed="rId5"/>
              <a:stretch>
                <a:fillRect/>
              </a:stretch>
            </p:blipFill>
            <p:spPr>
              <a:xfrm>
                <a:off x="-464924" y="376525"/>
                <a:ext cx="36000" cy="36000"/>
              </a:xfrm>
              <a:prstGeom prst="rect">
                <a:avLst/>
              </a:prstGeom>
            </p:spPr>
          </p:pic>
        </mc:Fallback>
      </mc:AlternateContent>
      <p:cxnSp>
        <p:nvCxnSpPr>
          <p:cNvPr id="3" name="Straight Arrow Connector 2">
            <a:extLst>
              <a:ext uri="{FF2B5EF4-FFF2-40B4-BE49-F238E27FC236}">
                <a16:creationId xmlns:a16="http://schemas.microsoft.com/office/drawing/2014/main" id="{7E91261C-DDD7-4C0E-80A5-AA2F51A608BF}"/>
              </a:ext>
            </a:extLst>
          </p:cNvPr>
          <p:cNvCxnSpPr/>
          <p:nvPr/>
        </p:nvCxnSpPr>
        <p:spPr>
          <a:xfrm>
            <a:off x="104775" y="955675"/>
            <a:ext cx="12128500" cy="0"/>
          </a:xfrm>
          <a:prstGeom prst="straightConnector1">
            <a:avLst/>
          </a:prstGeom>
          <a:ln w="57150">
            <a:solidFill>
              <a:schemeClr val="tx1"/>
            </a:solidFill>
          </a:ln>
        </p:spPr>
        <p:style>
          <a:lnRef idx="1">
            <a:schemeClr val="dk1"/>
          </a:lnRef>
          <a:fillRef idx="0">
            <a:schemeClr val="dk1"/>
          </a:fillRef>
          <a:effectRef idx="0">
            <a:schemeClr val="dk1"/>
          </a:effectRef>
          <a:fontRef idx="minor">
            <a:schemeClr val="tx1"/>
          </a:fontRef>
        </p:style>
      </p:cxnSp>
      <p:graphicFrame>
        <p:nvGraphicFramePr>
          <p:cNvPr id="4" name="Diagram 3">
            <a:extLst>
              <a:ext uri="{FF2B5EF4-FFF2-40B4-BE49-F238E27FC236}">
                <a16:creationId xmlns:a16="http://schemas.microsoft.com/office/drawing/2014/main" id="{F736AD4D-1379-4267-B547-17BE73A0FE47}"/>
              </a:ext>
            </a:extLst>
          </p:cNvPr>
          <p:cNvGraphicFramePr/>
          <p:nvPr>
            <p:extLst>
              <p:ext uri="{D42A27DB-BD31-4B8C-83A1-F6EECF244321}">
                <p14:modId xmlns:p14="http://schemas.microsoft.com/office/powerpoint/2010/main" val="810101057"/>
              </p:ext>
            </p:extLst>
          </p:nvPr>
        </p:nvGraphicFramePr>
        <p:xfrm>
          <a:off x="365259" y="1542913"/>
          <a:ext cx="11256135" cy="3952726"/>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1457886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06C35-1382-49AD-89D9-513EC96506C3}"/>
              </a:ext>
            </a:extLst>
          </p:cNvPr>
          <p:cNvSpPr>
            <a:spLocks noGrp="1"/>
          </p:cNvSpPr>
          <p:nvPr>
            <p:ph type="title"/>
          </p:nvPr>
        </p:nvSpPr>
        <p:spPr>
          <a:xfrm>
            <a:off x="221343" y="2268"/>
            <a:ext cx="10515600" cy="986897"/>
          </a:xfrm>
        </p:spPr>
        <p:txBody>
          <a:bodyPr/>
          <a:lstStyle/>
          <a:p>
            <a:r>
              <a:rPr lang="en-US">
                <a:ea typeface="+mj-lt"/>
                <a:cs typeface="+mj-lt"/>
              </a:rPr>
              <a:t>Preliminary Results</a:t>
            </a:r>
          </a:p>
        </p:txBody>
      </p:sp>
      <p:pic>
        <p:nvPicPr>
          <p:cNvPr id="4" name="Content Placeholder 3" descr="Chart&#10;&#10;Description automatically generated">
            <a:extLst>
              <a:ext uri="{FF2B5EF4-FFF2-40B4-BE49-F238E27FC236}">
                <a16:creationId xmlns:a16="http://schemas.microsoft.com/office/drawing/2014/main" id="{AF72A2C9-E71B-41CB-AF81-48E3084DA72C}"/>
              </a:ext>
            </a:extLst>
          </p:cNvPr>
          <p:cNvPicPr>
            <a:picLocks noChangeAspect="1"/>
          </p:cNvPicPr>
          <p:nvPr/>
        </p:nvPicPr>
        <p:blipFill rotWithShape="1">
          <a:blip r:embed="rId3">
            <a:extLst>
              <a:ext uri="{28A0092B-C50C-407E-A947-70E740481C1C}">
                <a14:useLocalDpi xmlns:a14="http://schemas.microsoft.com/office/drawing/2010/main" val="0"/>
              </a:ext>
            </a:extLst>
          </a:blip>
          <a:srcRect l="56862" t="9838" r="26235" b="48372"/>
          <a:stretch/>
        </p:blipFill>
        <p:spPr>
          <a:xfrm>
            <a:off x="626533" y="2040116"/>
            <a:ext cx="5036870" cy="3807530"/>
          </a:xfrm>
          <a:prstGeom prst="rect">
            <a:avLst/>
          </a:prstGeom>
        </p:spPr>
      </p:pic>
      <p:pic>
        <p:nvPicPr>
          <p:cNvPr id="5" name="Content Placeholder 3" descr="Chart&#10;&#10;Description automatically generated">
            <a:extLst>
              <a:ext uri="{FF2B5EF4-FFF2-40B4-BE49-F238E27FC236}">
                <a16:creationId xmlns:a16="http://schemas.microsoft.com/office/drawing/2014/main" id="{82330E0B-2B47-4861-93AE-74B7A0166B2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5493" t="54955" r="25296"/>
          <a:stretch/>
        </p:blipFill>
        <p:spPr>
          <a:xfrm>
            <a:off x="5253525" y="2084584"/>
            <a:ext cx="5719886" cy="4100579"/>
          </a:xfrm>
        </p:spPr>
      </p:pic>
      <p:sp>
        <p:nvSpPr>
          <p:cNvPr id="6" name="Rectangle 5">
            <a:extLst>
              <a:ext uri="{FF2B5EF4-FFF2-40B4-BE49-F238E27FC236}">
                <a16:creationId xmlns:a16="http://schemas.microsoft.com/office/drawing/2014/main" id="{C0BD456E-8766-4482-82BC-3231217A14E1}"/>
              </a:ext>
            </a:extLst>
          </p:cNvPr>
          <p:cNvSpPr/>
          <p:nvPr/>
        </p:nvSpPr>
        <p:spPr>
          <a:xfrm>
            <a:off x="4629203" y="5443768"/>
            <a:ext cx="1540175" cy="807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5197BB0-2D80-46A8-B1D4-2CAEE7275C84}"/>
              </a:ext>
            </a:extLst>
          </p:cNvPr>
          <p:cNvSpPr/>
          <p:nvPr/>
        </p:nvSpPr>
        <p:spPr>
          <a:xfrm>
            <a:off x="296326" y="5543908"/>
            <a:ext cx="931333" cy="8077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FCC0A0A-0241-438A-8708-E6745E968DDF}"/>
              </a:ext>
            </a:extLst>
          </p:cNvPr>
          <p:cNvSpPr/>
          <p:nvPr/>
        </p:nvSpPr>
        <p:spPr>
          <a:xfrm>
            <a:off x="9824728" y="2375625"/>
            <a:ext cx="1459127" cy="30695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3" descr="Chart&#10;&#10;Description automatically generated">
            <a:extLst>
              <a:ext uri="{FF2B5EF4-FFF2-40B4-BE49-F238E27FC236}">
                <a16:creationId xmlns:a16="http://schemas.microsoft.com/office/drawing/2014/main" id="{0657D6F2-49C2-4EC9-B3BB-6B8F596203AE}"/>
              </a:ext>
            </a:extLst>
          </p:cNvPr>
          <p:cNvPicPr>
            <a:picLocks noChangeAspect="1"/>
          </p:cNvPicPr>
          <p:nvPr/>
        </p:nvPicPr>
        <p:blipFill rotWithShape="1">
          <a:blip r:embed="rId3">
            <a:extLst>
              <a:ext uri="{28A0092B-C50C-407E-A947-70E740481C1C}">
                <a14:useLocalDpi xmlns:a14="http://schemas.microsoft.com/office/drawing/2010/main" val="0"/>
              </a:ext>
            </a:extLst>
          </a:blip>
          <a:srcRect l="60789" t="95777" r="30434" b="1105"/>
          <a:stretch/>
        </p:blipFill>
        <p:spPr>
          <a:xfrm>
            <a:off x="1793127" y="5812329"/>
            <a:ext cx="2613378" cy="283884"/>
          </a:xfrm>
          <a:prstGeom prst="rect">
            <a:avLst/>
          </a:prstGeom>
        </p:spPr>
      </p:pic>
      <p:cxnSp>
        <p:nvCxnSpPr>
          <p:cNvPr id="11" name="Straight Arrow Connector 10">
            <a:extLst>
              <a:ext uri="{FF2B5EF4-FFF2-40B4-BE49-F238E27FC236}">
                <a16:creationId xmlns:a16="http://schemas.microsoft.com/office/drawing/2014/main" id="{AAC711C1-1424-48C1-B227-27CC151E1C8F}"/>
              </a:ext>
            </a:extLst>
          </p:cNvPr>
          <p:cNvCxnSpPr/>
          <p:nvPr/>
        </p:nvCxnSpPr>
        <p:spPr>
          <a:xfrm>
            <a:off x="3175" y="930275"/>
            <a:ext cx="12128500" cy="0"/>
          </a:xfrm>
          <a:prstGeom prst="straightConnector1">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D5A7606D-C47F-4BAD-B991-FA6BA9C5480C}"/>
              </a:ext>
            </a:extLst>
          </p:cNvPr>
          <p:cNvSpPr txBox="1"/>
          <p:nvPr/>
        </p:nvSpPr>
        <p:spPr>
          <a:xfrm>
            <a:off x="2465038" y="5983293"/>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Frequency</a:t>
            </a:r>
          </a:p>
        </p:txBody>
      </p:sp>
      <p:sp>
        <p:nvSpPr>
          <p:cNvPr id="14" name="TextBox 13">
            <a:extLst>
              <a:ext uri="{FF2B5EF4-FFF2-40B4-BE49-F238E27FC236}">
                <a16:creationId xmlns:a16="http://schemas.microsoft.com/office/drawing/2014/main" id="{C0A601A2-2E37-4271-98E4-67120CA79E85}"/>
              </a:ext>
            </a:extLst>
          </p:cNvPr>
          <p:cNvSpPr txBox="1"/>
          <p:nvPr/>
        </p:nvSpPr>
        <p:spPr>
          <a:xfrm>
            <a:off x="8113468" y="5990834"/>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Frequency</a:t>
            </a:r>
          </a:p>
        </p:txBody>
      </p:sp>
      <p:sp>
        <p:nvSpPr>
          <p:cNvPr id="15" name="TextBox 14">
            <a:extLst>
              <a:ext uri="{FF2B5EF4-FFF2-40B4-BE49-F238E27FC236}">
                <a16:creationId xmlns:a16="http://schemas.microsoft.com/office/drawing/2014/main" id="{F8C6A258-3846-4EC9-BFA8-C01F7CA5F391}"/>
              </a:ext>
            </a:extLst>
          </p:cNvPr>
          <p:cNvSpPr txBox="1"/>
          <p:nvPr/>
        </p:nvSpPr>
        <p:spPr>
          <a:xfrm>
            <a:off x="294468" y="1224365"/>
            <a:ext cx="1000157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t>Two topics </a:t>
            </a:r>
            <a:r>
              <a:rPr lang="en-US" sz="2800"/>
              <a:t>extracted from the twitter dataset:</a:t>
            </a:r>
            <a:endParaRPr lang="en-US" sz="2800">
              <a:cs typeface="Calibri"/>
            </a:endParaRPr>
          </a:p>
        </p:txBody>
      </p:sp>
      <p:sp>
        <p:nvSpPr>
          <p:cNvPr id="16" name="TextBox 15">
            <a:extLst>
              <a:ext uri="{FF2B5EF4-FFF2-40B4-BE49-F238E27FC236}">
                <a16:creationId xmlns:a16="http://schemas.microsoft.com/office/drawing/2014/main" id="{D6283B16-606C-4575-84A8-6C241390FD69}"/>
              </a:ext>
            </a:extLst>
          </p:cNvPr>
          <p:cNvSpPr txBox="1"/>
          <p:nvPr/>
        </p:nvSpPr>
        <p:spPr>
          <a:xfrm>
            <a:off x="1984978" y="1807016"/>
            <a:ext cx="324590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 Topic 1 most frequent words</a:t>
            </a:r>
            <a:endParaRPr lang="en-US" sz="2000" dirty="0"/>
          </a:p>
        </p:txBody>
      </p:sp>
      <p:sp>
        <p:nvSpPr>
          <p:cNvPr id="17" name="TextBox 16">
            <a:extLst>
              <a:ext uri="{FF2B5EF4-FFF2-40B4-BE49-F238E27FC236}">
                <a16:creationId xmlns:a16="http://schemas.microsoft.com/office/drawing/2014/main" id="{2B14C8E5-D3F0-4655-88B3-A73FB026AB64}"/>
              </a:ext>
            </a:extLst>
          </p:cNvPr>
          <p:cNvSpPr txBox="1"/>
          <p:nvPr/>
        </p:nvSpPr>
        <p:spPr>
          <a:xfrm>
            <a:off x="7279871" y="1800208"/>
            <a:ext cx="3576796" cy="4069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cs typeface="Calibri"/>
              </a:rPr>
              <a:t> Topic 2 most frequent words</a:t>
            </a:r>
            <a:endParaRPr lang="en-US" sz="2000" dirty="0"/>
          </a:p>
        </p:txBody>
      </p:sp>
      <p:sp>
        <p:nvSpPr>
          <p:cNvPr id="18" name="Google Shape;113;p21">
            <a:extLst>
              <a:ext uri="{FF2B5EF4-FFF2-40B4-BE49-F238E27FC236}">
                <a16:creationId xmlns:a16="http://schemas.microsoft.com/office/drawing/2014/main" id="{F66F497D-533D-4651-9ABB-1B0728D4B820}"/>
              </a:ext>
            </a:extLst>
          </p:cNvPr>
          <p:cNvSpPr/>
          <p:nvPr/>
        </p:nvSpPr>
        <p:spPr>
          <a:xfrm>
            <a:off x="0" y="6349041"/>
            <a:ext cx="12192000" cy="508800"/>
          </a:xfrm>
          <a:prstGeom prst="rect">
            <a:avLst/>
          </a:prstGeom>
          <a:solidFill>
            <a:srgbClr val="100D2F"/>
          </a:solidFill>
          <a:ln>
            <a:noFill/>
          </a:ln>
          <a:effectLst>
            <a:outerShdw blurRad="40000" dist="23000" dir="5400000" rotWithShape="0">
              <a:srgbClr val="000000">
                <a:alpha val="34900"/>
              </a:srgbClr>
            </a:outerShdw>
          </a:effectLst>
        </p:spPr>
        <p:txBody>
          <a:bodyPr spcFirstLastPara="1" wrap="square" lIns="121900" tIns="60933" rIns="121900" bIns="60933" anchor="ctr" anchorCtr="0">
            <a:noAutofit/>
          </a:bodyPr>
          <a:lstStyle/>
          <a:p>
            <a:pPr algn="ctr"/>
            <a:endParaRPr lang="en-US" sz="2400">
              <a:latin typeface="Calibri"/>
              <a:ea typeface="Calibri"/>
              <a:cs typeface="Calibri"/>
              <a:sym typeface="Calibri"/>
            </a:endParaRPr>
          </a:p>
        </p:txBody>
      </p:sp>
      <p:pic>
        <p:nvPicPr>
          <p:cNvPr id="19" name="Google Shape;115;p21">
            <a:extLst>
              <a:ext uri="{FF2B5EF4-FFF2-40B4-BE49-F238E27FC236}">
                <a16:creationId xmlns:a16="http://schemas.microsoft.com/office/drawing/2014/main" id="{5740FFB5-143A-4B6F-9BFA-78E1E3C7CA98}"/>
              </a:ext>
            </a:extLst>
          </p:cNvPr>
          <p:cNvPicPr preferRelativeResize="0"/>
          <p:nvPr/>
        </p:nvPicPr>
        <p:blipFill>
          <a:blip r:embed="rId4">
            <a:alphaModFix/>
          </a:blip>
          <a:stretch>
            <a:fillRect/>
          </a:stretch>
        </p:blipFill>
        <p:spPr>
          <a:xfrm>
            <a:off x="11482649" y="63171"/>
            <a:ext cx="668501" cy="670821"/>
          </a:xfrm>
          <a:prstGeom prst="rect">
            <a:avLst/>
          </a:prstGeom>
          <a:noFill/>
          <a:ln>
            <a:noFill/>
          </a:ln>
        </p:spPr>
      </p:pic>
      <p:sp>
        <p:nvSpPr>
          <p:cNvPr id="20" name="Google Shape;114;p21">
            <a:extLst>
              <a:ext uri="{FF2B5EF4-FFF2-40B4-BE49-F238E27FC236}">
                <a16:creationId xmlns:a16="http://schemas.microsoft.com/office/drawing/2014/main" id="{A0D40AC5-4AD7-46AC-9D6A-6D2A06D66D3B}"/>
              </a:ext>
            </a:extLst>
          </p:cNvPr>
          <p:cNvSpPr txBox="1"/>
          <p:nvPr/>
        </p:nvSpPr>
        <p:spPr>
          <a:xfrm>
            <a:off x="10708255" y="6328353"/>
            <a:ext cx="1277925" cy="508800"/>
          </a:xfrm>
          <a:prstGeom prst="rect">
            <a:avLst/>
          </a:prstGeom>
          <a:noFill/>
          <a:ln>
            <a:noFill/>
          </a:ln>
        </p:spPr>
        <p:txBody>
          <a:bodyPr spcFirstLastPara="1" wrap="square" lIns="121900" tIns="60933" rIns="121900" bIns="60933" anchor="ctr" anchorCtr="0">
            <a:noAutofit/>
          </a:bodyPr>
          <a:lstStyle/>
          <a:p>
            <a:pPr lvl="0">
              <a:buClr>
                <a:srgbClr val="BFBFBF"/>
              </a:buClr>
              <a:buSzPts val="1400"/>
            </a:pPr>
            <a:r>
              <a:rPr lang="en-US" sz="2400">
                <a:solidFill>
                  <a:srgbClr val="BFBFBF"/>
                </a:solidFill>
              </a:rPr>
              <a:t>10/11</a:t>
            </a:r>
            <a:endParaRPr lang="en-US" sz="2400"/>
          </a:p>
        </p:txBody>
      </p:sp>
    </p:spTree>
    <p:extLst>
      <p:ext uri="{BB962C8B-B14F-4D97-AF65-F5344CB8AC3E}">
        <p14:creationId xmlns:p14="http://schemas.microsoft.com/office/powerpoint/2010/main" val="6082611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9F536-3AE6-43A4-8DF4-5477028507C6}"/>
              </a:ext>
            </a:extLst>
          </p:cNvPr>
          <p:cNvSpPr>
            <a:spLocks noGrp="1"/>
          </p:cNvSpPr>
          <p:nvPr>
            <p:ph type="title"/>
          </p:nvPr>
        </p:nvSpPr>
        <p:spPr>
          <a:xfrm>
            <a:off x="190500" y="-130175"/>
            <a:ext cx="10515600" cy="1325563"/>
          </a:xfrm>
        </p:spPr>
        <p:txBody>
          <a:bodyPr/>
          <a:lstStyle/>
          <a:p>
            <a:r>
              <a:rPr lang="en-US"/>
              <a:t>Individual Task Plan:</a:t>
            </a:r>
          </a:p>
        </p:txBody>
      </p:sp>
      <p:sp>
        <p:nvSpPr>
          <p:cNvPr id="57" name="Google Shape;113;p21">
            <a:extLst>
              <a:ext uri="{FF2B5EF4-FFF2-40B4-BE49-F238E27FC236}">
                <a16:creationId xmlns:a16="http://schemas.microsoft.com/office/drawing/2014/main" id="{C921995D-40E2-4473-A0DD-5D9B8B6FAFD6}"/>
              </a:ext>
            </a:extLst>
          </p:cNvPr>
          <p:cNvSpPr/>
          <p:nvPr/>
        </p:nvSpPr>
        <p:spPr>
          <a:xfrm>
            <a:off x="0" y="6349041"/>
            <a:ext cx="12192000" cy="508800"/>
          </a:xfrm>
          <a:prstGeom prst="rect">
            <a:avLst/>
          </a:prstGeom>
          <a:solidFill>
            <a:srgbClr val="100D2F"/>
          </a:solidFill>
          <a:ln>
            <a:noFill/>
          </a:ln>
          <a:effectLst>
            <a:outerShdw blurRad="40000" dist="23000" dir="5400000" rotWithShape="0">
              <a:srgbClr val="000000">
                <a:alpha val="34900"/>
              </a:srgbClr>
            </a:outerShdw>
          </a:effectLst>
        </p:spPr>
        <p:txBody>
          <a:bodyPr spcFirstLastPara="1" wrap="square" lIns="121900" tIns="60933" rIns="121900" bIns="60933" anchor="ctr" anchorCtr="0">
            <a:noAutofit/>
          </a:bodyPr>
          <a:lstStyle/>
          <a:p>
            <a:pPr algn="ctr"/>
            <a:endParaRPr lang="en-US" sz="2400">
              <a:latin typeface="Calibri"/>
              <a:ea typeface="Calibri"/>
              <a:cs typeface="Calibri"/>
              <a:sym typeface="Calibri"/>
            </a:endParaRPr>
          </a:p>
        </p:txBody>
      </p:sp>
      <p:pic>
        <p:nvPicPr>
          <p:cNvPr id="58" name="Google Shape;115;p21">
            <a:extLst>
              <a:ext uri="{FF2B5EF4-FFF2-40B4-BE49-F238E27FC236}">
                <a16:creationId xmlns:a16="http://schemas.microsoft.com/office/drawing/2014/main" id="{3EB4A3F9-38D2-417B-B3EA-FB430D0B7716}"/>
              </a:ext>
            </a:extLst>
          </p:cNvPr>
          <p:cNvPicPr preferRelativeResize="0"/>
          <p:nvPr/>
        </p:nvPicPr>
        <p:blipFill>
          <a:blip r:embed="rId3">
            <a:alphaModFix/>
          </a:blip>
          <a:stretch>
            <a:fillRect/>
          </a:stretch>
        </p:blipFill>
        <p:spPr>
          <a:xfrm>
            <a:off x="11482649" y="63171"/>
            <a:ext cx="668501" cy="670821"/>
          </a:xfrm>
          <a:prstGeom prst="rect">
            <a:avLst/>
          </a:prstGeom>
          <a:noFill/>
          <a:ln>
            <a:noFill/>
          </a:ln>
        </p:spPr>
      </p:pic>
      <p:sp>
        <p:nvSpPr>
          <p:cNvPr id="59" name="Google Shape;114;p21">
            <a:extLst>
              <a:ext uri="{FF2B5EF4-FFF2-40B4-BE49-F238E27FC236}">
                <a16:creationId xmlns:a16="http://schemas.microsoft.com/office/drawing/2014/main" id="{906539B0-7231-4B8D-8884-FA19C9B89283}"/>
              </a:ext>
            </a:extLst>
          </p:cNvPr>
          <p:cNvSpPr txBox="1"/>
          <p:nvPr/>
        </p:nvSpPr>
        <p:spPr>
          <a:xfrm>
            <a:off x="10708255" y="6328353"/>
            <a:ext cx="1277925" cy="508800"/>
          </a:xfrm>
          <a:prstGeom prst="rect">
            <a:avLst/>
          </a:prstGeom>
          <a:noFill/>
          <a:ln>
            <a:noFill/>
          </a:ln>
        </p:spPr>
        <p:txBody>
          <a:bodyPr spcFirstLastPara="1" wrap="square" lIns="121900" tIns="60933" rIns="121900" bIns="60933" anchor="ctr" anchorCtr="0">
            <a:noAutofit/>
          </a:bodyPr>
          <a:lstStyle/>
          <a:p>
            <a:pPr lvl="0">
              <a:buClr>
                <a:srgbClr val="BFBFBF"/>
              </a:buClr>
              <a:buSzPts val="1400"/>
            </a:pPr>
            <a:r>
              <a:rPr lang="en-US" sz="2400">
                <a:solidFill>
                  <a:srgbClr val="BFBFBF"/>
                </a:solidFill>
              </a:rPr>
              <a:t>11/11</a:t>
            </a:r>
            <a:endParaRPr lang="en-US" sz="2400"/>
          </a:p>
        </p:txBody>
      </p:sp>
      <mc:AlternateContent xmlns:mc="http://schemas.openxmlformats.org/markup-compatibility/2006" xmlns:p14="http://schemas.microsoft.com/office/powerpoint/2010/main">
        <mc:Choice Requires="p14">
          <p:contentPart p14:bwMode="auto" r:id="rId4">
            <p14:nvContentPartPr>
              <p14:cNvPr id="63" name="Ink 62">
                <a:extLst>
                  <a:ext uri="{FF2B5EF4-FFF2-40B4-BE49-F238E27FC236}">
                    <a16:creationId xmlns:a16="http://schemas.microsoft.com/office/drawing/2014/main" id="{56554DE2-ADE5-45CA-A5DA-0DD7B957B5ED}"/>
                  </a:ext>
                </a:extLst>
              </p14:cNvPr>
              <p14:cNvContentPartPr/>
              <p14:nvPr/>
            </p14:nvContentPartPr>
            <p14:xfrm>
              <a:off x="-446924" y="394525"/>
              <a:ext cx="360" cy="360"/>
            </p14:xfrm>
          </p:contentPart>
        </mc:Choice>
        <mc:Fallback xmlns="">
          <p:pic>
            <p:nvPicPr>
              <p:cNvPr id="63" name="Ink 62">
                <a:extLst>
                  <a:ext uri="{FF2B5EF4-FFF2-40B4-BE49-F238E27FC236}">
                    <a16:creationId xmlns:a16="http://schemas.microsoft.com/office/drawing/2014/main" id="{56554DE2-ADE5-45CA-A5DA-0DD7B957B5ED}"/>
                  </a:ext>
                </a:extLst>
              </p:cNvPr>
              <p:cNvPicPr/>
              <p:nvPr/>
            </p:nvPicPr>
            <p:blipFill>
              <a:blip r:embed="rId5"/>
              <a:stretch>
                <a:fillRect/>
              </a:stretch>
            </p:blipFill>
            <p:spPr>
              <a:xfrm>
                <a:off x="-464924" y="376525"/>
                <a:ext cx="36000" cy="36000"/>
              </a:xfrm>
              <a:prstGeom prst="rect">
                <a:avLst/>
              </a:prstGeom>
            </p:spPr>
          </p:pic>
        </mc:Fallback>
      </mc:AlternateContent>
      <p:pic>
        <p:nvPicPr>
          <p:cNvPr id="4" name="Picture 3" descr="Chart, waterfall chart&#10;&#10;Description automatically generated">
            <a:extLst>
              <a:ext uri="{FF2B5EF4-FFF2-40B4-BE49-F238E27FC236}">
                <a16:creationId xmlns:a16="http://schemas.microsoft.com/office/drawing/2014/main" id="{7B8EB931-6F1C-42E4-A40A-D2EF1AC14B4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5034" y="1349538"/>
            <a:ext cx="10714059" cy="3786743"/>
          </a:xfrm>
          <a:prstGeom prst="rect">
            <a:avLst/>
          </a:prstGeom>
        </p:spPr>
      </p:pic>
      <p:cxnSp>
        <p:nvCxnSpPr>
          <p:cNvPr id="3" name="Straight Arrow Connector 2">
            <a:extLst>
              <a:ext uri="{FF2B5EF4-FFF2-40B4-BE49-F238E27FC236}">
                <a16:creationId xmlns:a16="http://schemas.microsoft.com/office/drawing/2014/main" id="{37DDA068-7568-4F9B-A2C6-D2DD1641C4F5}"/>
              </a:ext>
            </a:extLst>
          </p:cNvPr>
          <p:cNvCxnSpPr/>
          <p:nvPr/>
        </p:nvCxnSpPr>
        <p:spPr>
          <a:xfrm>
            <a:off x="28575" y="968375"/>
            <a:ext cx="12128500" cy="0"/>
          </a:xfrm>
          <a:prstGeom prst="straightConnector1">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F42350A1-13D5-414D-A989-39CAE7755EB4}"/>
              </a:ext>
            </a:extLst>
          </p:cNvPr>
          <p:cNvSpPr txBox="1"/>
          <p:nvPr/>
        </p:nvSpPr>
        <p:spPr>
          <a:xfrm>
            <a:off x="154164" y="5403496"/>
            <a:ext cx="553719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t>Implementation of VAE and LDA [Marjan]</a:t>
            </a:r>
            <a:endParaRPr lang="en-US" b="1">
              <a:cs typeface="Calibri"/>
            </a:endParaRPr>
          </a:p>
          <a:p>
            <a:pPr marL="285750" indent="-285750">
              <a:buFont typeface="Arial"/>
              <a:buChar char="•"/>
            </a:pPr>
            <a:r>
              <a:rPr lang="en-US" b="1"/>
              <a:t>Implementation of Classifier and Evaluation [Majid]</a:t>
            </a:r>
            <a:endParaRPr lang="en-US" b="1">
              <a:cs typeface="Calibri"/>
            </a:endParaRPr>
          </a:p>
        </p:txBody>
      </p:sp>
    </p:spTree>
    <p:extLst>
      <p:ext uri="{BB962C8B-B14F-4D97-AF65-F5344CB8AC3E}">
        <p14:creationId xmlns:p14="http://schemas.microsoft.com/office/powerpoint/2010/main" val="1682438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78">
            <a:extLst>
              <a:ext uri="{FF2B5EF4-FFF2-40B4-BE49-F238E27FC236}">
                <a16:creationId xmlns:a16="http://schemas.microsoft.com/office/drawing/2014/main" id="{6314D791-4D8A-4854-B8FC-6959656D0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80">
            <a:extLst>
              <a:ext uri="{FF2B5EF4-FFF2-40B4-BE49-F238E27FC236}">
                <a16:creationId xmlns:a16="http://schemas.microsoft.com/office/drawing/2014/main" id="{15076E76-3EB3-4269-8135-07CAB20E5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53C7F976-459B-4C10-A1AE-82F0C8CD2D2A}"/>
              </a:ext>
            </a:extLst>
          </p:cNvPr>
          <p:cNvSpPr>
            <a:spLocks noGrp="1"/>
          </p:cNvSpPr>
          <p:nvPr>
            <p:ph type="title"/>
          </p:nvPr>
        </p:nvSpPr>
        <p:spPr>
          <a:xfrm>
            <a:off x="2726279" y="1741337"/>
            <a:ext cx="6739136" cy="2387918"/>
          </a:xfrm>
        </p:spPr>
        <p:txBody>
          <a:bodyPr vert="horz" lIns="91440" tIns="45720" rIns="91440" bIns="45720" rtlCol="0" anchor="b">
            <a:normAutofit/>
          </a:bodyPr>
          <a:lstStyle/>
          <a:p>
            <a:pPr algn="ctr"/>
            <a:r>
              <a:rPr lang="en-US" sz="5200" kern="1200">
                <a:solidFill>
                  <a:schemeClr val="tx2"/>
                </a:solidFill>
                <a:latin typeface="+mj-lt"/>
                <a:ea typeface="+mj-ea"/>
                <a:cs typeface="+mj-cs"/>
              </a:rPr>
              <a:t>Thank you!</a:t>
            </a:r>
            <a:br>
              <a:rPr lang="en-US" sz="5200" kern="1200">
                <a:solidFill>
                  <a:schemeClr val="tx2"/>
                </a:solidFill>
                <a:latin typeface="+mj-lt"/>
                <a:ea typeface="+mj-ea"/>
                <a:cs typeface="+mj-cs"/>
              </a:rPr>
            </a:br>
            <a:r>
              <a:rPr lang="en-US" sz="5200" kern="1200">
                <a:solidFill>
                  <a:schemeClr val="tx2"/>
                </a:solidFill>
                <a:latin typeface="+mj-lt"/>
                <a:ea typeface="+mj-ea"/>
                <a:cs typeface="+mj-cs"/>
              </a:rPr>
              <a:t>Questions?</a:t>
            </a:r>
          </a:p>
        </p:txBody>
      </p:sp>
      <p:grpSp>
        <p:nvGrpSpPr>
          <p:cNvPr id="97" name="Group 82">
            <a:extLst>
              <a:ext uri="{FF2B5EF4-FFF2-40B4-BE49-F238E27FC236}">
                <a16:creationId xmlns:a16="http://schemas.microsoft.com/office/drawing/2014/main" id="{5EB3C7E5-50E1-4F9E-AEA3-A6D2190394F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305" y="0"/>
            <a:ext cx="5163047" cy="3153018"/>
            <a:chOff x="6867015" y="-1"/>
            <a:chExt cx="5324985" cy="3251912"/>
          </a:xfrm>
          <a:solidFill>
            <a:schemeClr val="accent5">
              <a:alpha val="10000"/>
            </a:schemeClr>
          </a:solidFill>
        </p:grpSpPr>
        <p:sp>
          <p:nvSpPr>
            <p:cNvPr id="98" name="Freeform: Shape 83">
              <a:extLst>
                <a:ext uri="{FF2B5EF4-FFF2-40B4-BE49-F238E27FC236}">
                  <a16:creationId xmlns:a16="http://schemas.microsoft.com/office/drawing/2014/main" id="{80233B5C-C5A9-48C0-8C07-21E6F6B36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Shape 84">
              <a:extLst>
                <a:ext uri="{FF2B5EF4-FFF2-40B4-BE49-F238E27FC236}">
                  <a16:creationId xmlns:a16="http://schemas.microsoft.com/office/drawing/2014/main" id="{10F3AF96-AAC1-41E3-9F66-0A6277845D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Shape 85">
              <a:extLst>
                <a:ext uri="{FF2B5EF4-FFF2-40B4-BE49-F238E27FC236}">
                  <a16:creationId xmlns:a16="http://schemas.microsoft.com/office/drawing/2014/main" id="{5DF38A98-557F-4C23-935A-42806B67AA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Freeform: Shape 86">
              <a:extLst>
                <a:ext uri="{FF2B5EF4-FFF2-40B4-BE49-F238E27FC236}">
                  <a16:creationId xmlns:a16="http://schemas.microsoft.com/office/drawing/2014/main" id="{8ACEB13D-EBFC-4288-B604-572C2F779A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88">
            <a:extLst>
              <a:ext uri="{FF2B5EF4-FFF2-40B4-BE49-F238E27FC236}">
                <a16:creationId xmlns:a16="http://schemas.microsoft.com/office/drawing/2014/main" id="{B988F9A4-0578-4C59-8B4A-346E02CF3A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9262397" y="3928396"/>
            <a:ext cx="3142400" cy="2716805"/>
            <a:chOff x="-305" y="-4155"/>
            <a:chExt cx="2514948" cy="2174333"/>
          </a:xfrm>
        </p:grpSpPr>
        <p:sp>
          <p:nvSpPr>
            <p:cNvPr id="103" name="Freeform: Shape 89">
              <a:extLst>
                <a:ext uri="{FF2B5EF4-FFF2-40B4-BE49-F238E27FC236}">
                  <a16:creationId xmlns:a16="http://schemas.microsoft.com/office/drawing/2014/main" id="{F63F827B-FA00-442A-A09C-806F1FFA34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90">
              <a:extLst>
                <a:ext uri="{FF2B5EF4-FFF2-40B4-BE49-F238E27FC236}">
                  <a16:creationId xmlns:a16="http://schemas.microsoft.com/office/drawing/2014/main" id="{AC876680-EE75-4791-842F-E23509221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Freeform: Shape 91">
              <a:extLst>
                <a:ext uri="{FF2B5EF4-FFF2-40B4-BE49-F238E27FC236}">
                  <a16:creationId xmlns:a16="http://schemas.microsoft.com/office/drawing/2014/main" id="{3B9819B2-70D4-4E0A-8D51-6B359B44C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06" name="Freeform: Shape 92">
              <a:extLst>
                <a:ext uri="{FF2B5EF4-FFF2-40B4-BE49-F238E27FC236}">
                  <a16:creationId xmlns:a16="http://schemas.microsoft.com/office/drawing/2014/main" id="{5FA8033D-6A70-4FA5-8F37-7F8C117C98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Google Shape;115;p21">
            <a:extLst>
              <a:ext uri="{FF2B5EF4-FFF2-40B4-BE49-F238E27FC236}">
                <a16:creationId xmlns:a16="http://schemas.microsoft.com/office/drawing/2014/main" id="{AFDB219D-71D3-4DFF-B9B2-0BAB4F39E712}"/>
              </a:ext>
            </a:extLst>
          </p:cNvPr>
          <p:cNvPicPr preferRelativeResize="0"/>
          <p:nvPr/>
        </p:nvPicPr>
        <p:blipFill>
          <a:blip r:embed="rId2">
            <a:alphaModFix/>
          </a:blip>
          <a:stretch>
            <a:fillRect/>
          </a:stretch>
        </p:blipFill>
        <p:spPr>
          <a:xfrm>
            <a:off x="11482649" y="63171"/>
            <a:ext cx="668501" cy="670821"/>
          </a:xfrm>
          <a:prstGeom prst="rect">
            <a:avLst/>
          </a:prstGeom>
          <a:noFill/>
          <a:ln>
            <a:noFill/>
          </a:ln>
        </p:spPr>
      </p:pic>
    </p:spTree>
    <p:extLst>
      <p:ext uri="{BB962C8B-B14F-4D97-AF65-F5344CB8AC3E}">
        <p14:creationId xmlns:p14="http://schemas.microsoft.com/office/powerpoint/2010/main" val="1701051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42AEBEA-E818-4C54-8F62-70312A9B487B}"/>
              </a:ext>
            </a:extLst>
          </p:cNvPr>
          <p:cNvSpPr>
            <a:spLocks noGrp="1"/>
          </p:cNvSpPr>
          <p:nvPr>
            <p:ph idx="1"/>
          </p:nvPr>
        </p:nvSpPr>
        <p:spPr/>
        <p:txBody>
          <a:bodyPr vert="horz" lIns="91440" tIns="45720" rIns="91440" bIns="45720" rtlCol="0" anchor="t">
            <a:normAutofit/>
          </a:bodyPr>
          <a:lstStyle/>
          <a:p>
            <a:r>
              <a:rPr lang="en-US">
                <a:cs typeface="Calibri"/>
              </a:rPr>
              <a:t>BACK  up slides</a:t>
            </a:r>
            <a:endParaRPr lang="en-US"/>
          </a:p>
        </p:txBody>
      </p:sp>
    </p:spTree>
    <p:extLst>
      <p:ext uri="{BB962C8B-B14F-4D97-AF65-F5344CB8AC3E}">
        <p14:creationId xmlns:p14="http://schemas.microsoft.com/office/powerpoint/2010/main" val="2705595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803F7-F38D-4DE4-9B45-E64B38E39CE6}"/>
              </a:ext>
            </a:extLst>
          </p:cNvPr>
          <p:cNvSpPr>
            <a:spLocks noGrp="1"/>
          </p:cNvSpPr>
          <p:nvPr>
            <p:ph type="title"/>
          </p:nvPr>
        </p:nvSpPr>
        <p:spPr>
          <a:xfrm>
            <a:off x="850900" y="-117475"/>
            <a:ext cx="5080000" cy="1198563"/>
          </a:xfrm>
        </p:spPr>
        <p:txBody>
          <a:bodyPr/>
          <a:lstStyle/>
          <a:p>
            <a:r>
              <a:rPr lang="en-US">
                <a:cs typeface="Calibri Light"/>
              </a:rPr>
              <a:t>Agenda</a:t>
            </a:r>
            <a:endParaRPr lang="en-US"/>
          </a:p>
        </p:txBody>
      </p:sp>
      <p:sp>
        <p:nvSpPr>
          <p:cNvPr id="3" name="Content Placeholder 2">
            <a:extLst>
              <a:ext uri="{FF2B5EF4-FFF2-40B4-BE49-F238E27FC236}">
                <a16:creationId xmlns:a16="http://schemas.microsoft.com/office/drawing/2014/main" id="{5FA94362-9BD2-437D-A512-6A1BE35B7798}"/>
              </a:ext>
            </a:extLst>
          </p:cNvPr>
          <p:cNvSpPr>
            <a:spLocks noGrp="1"/>
          </p:cNvSpPr>
          <p:nvPr>
            <p:ph idx="1"/>
          </p:nvPr>
        </p:nvSpPr>
        <p:spPr>
          <a:xfrm>
            <a:off x="736600" y="1495425"/>
            <a:ext cx="10515600" cy="4351338"/>
          </a:xfrm>
        </p:spPr>
        <p:txBody>
          <a:bodyPr vert="horz" lIns="91440" tIns="45720" rIns="91440" bIns="45720" rtlCol="0" anchor="t">
            <a:normAutofit/>
          </a:bodyPr>
          <a:lstStyle/>
          <a:p>
            <a:r>
              <a:rPr lang="en-US">
                <a:solidFill>
                  <a:schemeClr val="accent1"/>
                </a:solidFill>
                <a:cs typeface="Calibri"/>
              </a:rPr>
              <a:t>Proposal Introduction</a:t>
            </a:r>
          </a:p>
          <a:p>
            <a:r>
              <a:rPr lang="en-US">
                <a:solidFill>
                  <a:schemeClr val="accent1"/>
                </a:solidFill>
                <a:cs typeface="Calibri"/>
              </a:rPr>
              <a:t>Motivation</a:t>
            </a:r>
          </a:p>
          <a:p>
            <a:r>
              <a:rPr lang="en-US">
                <a:solidFill>
                  <a:schemeClr val="accent1"/>
                </a:solidFill>
                <a:cs typeface="Calibri"/>
              </a:rPr>
              <a:t>Background </a:t>
            </a:r>
          </a:p>
          <a:p>
            <a:r>
              <a:rPr lang="en-US">
                <a:solidFill>
                  <a:schemeClr val="accent1"/>
                </a:solidFill>
                <a:cs typeface="Calibri"/>
              </a:rPr>
              <a:t>Method and Data</a:t>
            </a:r>
          </a:p>
          <a:p>
            <a:r>
              <a:rPr lang="en-US">
                <a:solidFill>
                  <a:schemeClr val="accent1"/>
                </a:solidFill>
                <a:cs typeface="Calibri"/>
              </a:rPr>
              <a:t>Preliminary results and Conclusion</a:t>
            </a:r>
          </a:p>
          <a:p>
            <a:r>
              <a:rPr lang="en-US">
                <a:solidFill>
                  <a:schemeClr val="accent1"/>
                </a:solidFill>
                <a:cs typeface="Calibri"/>
              </a:rPr>
              <a:t>Individual task plan</a:t>
            </a:r>
          </a:p>
          <a:p>
            <a:pPr marL="0" indent="0">
              <a:buNone/>
            </a:pPr>
            <a:endParaRPr lang="en-US">
              <a:solidFill>
                <a:srgbClr val="000000"/>
              </a:solidFill>
              <a:ea typeface="+mn-lt"/>
              <a:cs typeface="+mn-lt"/>
            </a:endParaRPr>
          </a:p>
          <a:p>
            <a:pPr marL="0" indent="0">
              <a:buNone/>
            </a:pPr>
            <a:endParaRPr lang="en-US">
              <a:cs typeface="Calibri"/>
            </a:endParaRPr>
          </a:p>
        </p:txBody>
      </p:sp>
      <p:cxnSp>
        <p:nvCxnSpPr>
          <p:cNvPr id="5" name="Straight Arrow Connector 4">
            <a:extLst>
              <a:ext uri="{FF2B5EF4-FFF2-40B4-BE49-F238E27FC236}">
                <a16:creationId xmlns:a16="http://schemas.microsoft.com/office/drawing/2014/main" id="{2FF8A04E-7333-4604-8902-9E525E4C7EA9}"/>
              </a:ext>
            </a:extLst>
          </p:cNvPr>
          <p:cNvCxnSpPr/>
          <p:nvPr/>
        </p:nvCxnSpPr>
        <p:spPr>
          <a:xfrm>
            <a:off x="3175" y="930275"/>
            <a:ext cx="12128500" cy="0"/>
          </a:xfrm>
          <a:prstGeom prst="straightConnector1">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6" name="Google Shape;113;p21">
            <a:extLst>
              <a:ext uri="{FF2B5EF4-FFF2-40B4-BE49-F238E27FC236}">
                <a16:creationId xmlns:a16="http://schemas.microsoft.com/office/drawing/2014/main" id="{141F56F3-715A-4A5D-9C93-892A10D96705}"/>
              </a:ext>
            </a:extLst>
          </p:cNvPr>
          <p:cNvSpPr/>
          <p:nvPr/>
        </p:nvSpPr>
        <p:spPr>
          <a:xfrm>
            <a:off x="0" y="6436483"/>
            <a:ext cx="12192000" cy="421358"/>
          </a:xfrm>
          <a:prstGeom prst="rect">
            <a:avLst/>
          </a:prstGeom>
          <a:solidFill>
            <a:srgbClr val="100D2F"/>
          </a:solidFill>
          <a:ln>
            <a:noFill/>
          </a:ln>
          <a:effectLst>
            <a:outerShdw blurRad="40000" dist="23000" dir="5400000" rotWithShape="0">
              <a:srgbClr val="000000">
                <a:alpha val="34900"/>
              </a:srgbClr>
            </a:outerShdw>
          </a:effectLst>
        </p:spPr>
        <p:txBody>
          <a:bodyPr spcFirstLastPara="1" wrap="square" lIns="121900" tIns="60933" rIns="121900" bIns="60933" anchor="ctr" anchorCtr="0">
            <a:noAutofit/>
          </a:bodyPr>
          <a:lstStyle/>
          <a:p>
            <a:pPr algn="ctr"/>
            <a:endParaRPr lang="en-US" sz="2400">
              <a:latin typeface="Calibri"/>
              <a:ea typeface="Calibri"/>
              <a:cs typeface="Calibri"/>
              <a:sym typeface="Calibri"/>
            </a:endParaRPr>
          </a:p>
        </p:txBody>
      </p:sp>
      <p:pic>
        <p:nvPicPr>
          <p:cNvPr id="7" name="Google Shape;115;p21">
            <a:extLst>
              <a:ext uri="{FF2B5EF4-FFF2-40B4-BE49-F238E27FC236}">
                <a16:creationId xmlns:a16="http://schemas.microsoft.com/office/drawing/2014/main" id="{993157D1-E8EF-4D5A-9AF5-5A433E9A014D}"/>
              </a:ext>
            </a:extLst>
          </p:cNvPr>
          <p:cNvPicPr preferRelativeResize="0"/>
          <p:nvPr/>
        </p:nvPicPr>
        <p:blipFill>
          <a:blip r:embed="rId2">
            <a:alphaModFix/>
          </a:blip>
          <a:stretch>
            <a:fillRect/>
          </a:stretch>
        </p:blipFill>
        <p:spPr>
          <a:xfrm>
            <a:off x="11482649" y="63171"/>
            <a:ext cx="668501" cy="670821"/>
          </a:xfrm>
          <a:prstGeom prst="rect">
            <a:avLst/>
          </a:prstGeom>
          <a:noFill/>
          <a:ln>
            <a:noFill/>
          </a:ln>
        </p:spPr>
      </p:pic>
      <p:sp>
        <p:nvSpPr>
          <p:cNvPr id="8" name="Google Shape;114;p21">
            <a:extLst>
              <a:ext uri="{FF2B5EF4-FFF2-40B4-BE49-F238E27FC236}">
                <a16:creationId xmlns:a16="http://schemas.microsoft.com/office/drawing/2014/main" id="{4B7501D0-F8BE-4568-9FC8-1B0336F96BDD}"/>
              </a:ext>
            </a:extLst>
          </p:cNvPr>
          <p:cNvSpPr txBox="1"/>
          <p:nvPr/>
        </p:nvSpPr>
        <p:spPr>
          <a:xfrm>
            <a:off x="10708255" y="6328353"/>
            <a:ext cx="1277925" cy="508800"/>
          </a:xfrm>
          <a:prstGeom prst="rect">
            <a:avLst/>
          </a:prstGeom>
          <a:noFill/>
          <a:ln>
            <a:noFill/>
          </a:ln>
        </p:spPr>
        <p:txBody>
          <a:bodyPr spcFirstLastPara="1" wrap="square" lIns="121900" tIns="60933" rIns="121900" bIns="60933" anchor="ctr" anchorCtr="0">
            <a:noAutofit/>
          </a:bodyPr>
          <a:lstStyle/>
          <a:p>
            <a:pPr lvl="0">
              <a:buClr>
                <a:srgbClr val="BFBFBF"/>
              </a:buClr>
              <a:buSzPts val="1400"/>
            </a:pPr>
            <a:r>
              <a:rPr lang="en-US" sz="2400">
                <a:solidFill>
                  <a:srgbClr val="BFBFBF"/>
                </a:solidFill>
              </a:rPr>
              <a:t>1/11</a:t>
            </a:r>
            <a:endParaRPr lang="en-US" sz="2400"/>
          </a:p>
        </p:txBody>
      </p:sp>
    </p:spTree>
    <p:extLst>
      <p:ext uri="{BB962C8B-B14F-4D97-AF65-F5344CB8AC3E}">
        <p14:creationId xmlns:p14="http://schemas.microsoft.com/office/powerpoint/2010/main" val="2274216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6" descr="Chart, pie chart&#10;&#10;Description automatically generated">
            <a:extLst>
              <a:ext uri="{FF2B5EF4-FFF2-40B4-BE49-F238E27FC236}">
                <a16:creationId xmlns:a16="http://schemas.microsoft.com/office/drawing/2014/main" id="{169901B3-6ED3-4B02-A0E9-AB90948700B2}"/>
              </a:ext>
            </a:extLst>
          </p:cNvPr>
          <p:cNvPicPr>
            <a:picLocks noChangeAspect="1"/>
          </p:cNvPicPr>
          <p:nvPr/>
        </p:nvPicPr>
        <p:blipFill>
          <a:blip r:embed="rId3"/>
          <a:stretch>
            <a:fillRect/>
          </a:stretch>
        </p:blipFill>
        <p:spPr>
          <a:xfrm>
            <a:off x="51759" y="2670966"/>
            <a:ext cx="3045125" cy="3183840"/>
          </a:xfrm>
          <a:prstGeom prst="rect">
            <a:avLst/>
          </a:prstGeom>
        </p:spPr>
      </p:pic>
      <p:sp>
        <p:nvSpPr>
          <p:cNvPr id="7" name="TextBox 6">
            <a:extLst>
              <a:ext uri="{FF2B5EF4-FFF2-40B4-BE49-F238E27FC236}">
                <a16:creationId xmlns:a16="http://schemas.microsoft.com/office/drawing/2014/main" id="{F3AF92E8-F131-4AB0-8B85-C03E55B86CA2}"/>
              </a:ext>
            </a:extLst>
          </p:cNvPr>
          <p:cNvSpPr txBox="1"/>
          <p:nvPr/>
        </p:nvSpPr>
        <p:spPr>
          <a:xfrm>
            <a:off x="324928" y="1259456"/>
            <a:ext cx="30451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franklin-gothic-urw"/>
              </a:rPr>
              <a:t>About 6-in-10 Americans get news from social media</a:t>
            </a:r>
          </a:p>
        </p:txBody>
      </p:sp>
      <p:pic>
        <p:nvPicPr>
          <p:cNvPr id="8" name="Picture 8" descr="Chart, bar chart&#10;&#10;Description automatically generated">
            <a:extLst>
              <a:ext uri="{FF2B5EF4-FFF2-40B4-BE49-F238E27FC236}">
                <a16:creationId xmlns:a16="http://schemas.microsoft.com/office/drawing/2014/main" id="{B8CB803C-5567-4059-A60E-6194A57DC2DF}"/>
              </a:ext>
            </a:extLst>
          </p:cNvPr>
          <p:cNvPicPr>
            <a:picLocks noChangeAspect="1"/>
          </p:cNvPicPr>
          <p:nvPr/>
        </p:nvPicPr>
        <p:blipFill>
          <a:blip r:embed="rId4"/>
          <a:stretch>
            <a:fillRect/>
          </a:stretch>
        </p:blipFill>
        <p:spPr>
          <a:xfrm>
            <a:off x="3501877" y="2410274"/>
            <a:ext cx="4353463" cy="3582536"/>
          </a:xfrm>
          <a:prstGeom prst="rect">
            <a:avLst/>
          </a:prstGeom>
        </p:spPr>
      </p:pic>
      <p:sp>
        <p:nvSpPr>
          <p:cNvPr id="9" name="TextBox 8">
            <a:extLst>
              <a:ext uri="{FF2B5EF4-FFF2-40B4-BE49-F238E27FC236}">
                <a16:creationId xmlns:a16="http://schemas.microsoft.com/office/drawing/2014/main" id="{1FAB1CEA-7787-4CF4-9A33-E4B7C400CD89}"/>
              </a:ext>
            </a:extLst>
          </p:cNvPr>
          <p:cNvSpPr txBox="1"/>
          <p:nvPr/>
        </p:nvSpPr>
        <p:spPr>
          <a:xfrm>
            <a:off x="4122377" y="1187570"/>
            <a:ext cx="3014544"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franklin-gothic-urw"/>
              </a:rPr>
              <a:t>Reddit, Facebook and Twitter users most likely to get news on each site</a:t>
            </a:r>
          </a:p>
        </p:txBody>
      </p:sp>
      <p:pic>
        <p:nvPicPr>
          <p:cNvPr id="10" name="Picture 10" descr="Chart, shape, bubble chart&#10;&#10;Description automatically generated">
            <a:extLst>
              <a:ext uri="{FF2B5EF4-FFF2-40B4-BE49-F238E27FC236}">
                <a16:creationId xmlns:a16="http://schemas.microsoft.com/office/drawing/2014/main" id="{F63F6023-3275-4014-8A98-659AC7052276}"/>
              </a:ext>
            </a:extLst>
          </p:cNvPr>
          <p:cNvPicPr>
            <a:picLocks noChangeAspect="1"/>
          </p:cNvPicPr>
          <p:nvPr/>
        </p:nvPicPr>
        <p:blipFill>
          <a:blip r:embed="rId5"/>
          <a:stretch>
            <a:fillRect/>
          </a:stretch>
        </p:blipFill>
        <p:spPr>
          <a:xfrm>
            <a:off x="8254905" y="2116504"/>
            <a:ext cx="3546602" cy="4335896"/>
          </a:xfrm>
          <a:prstGeom prst="rect">
            <a:avLst/>
          </a:prstGeom>
        </p:spPr>
      </p:pic>
      <p:sp>
        <p:nvSpPr>
          <p:cNvPr id="11" name="TextBox 10">
            <a:extLst>
              <a:ext uri="{FF2B5EF4-FFF2-40B4-BE49-F238E27FC236}">
                <a16:creationId xmlns:a16="http://schemas.microsoft.com/office/drawing/2014/main" id="{B632DD48-8A63-4277-95B4-C1A8AE5378F0}"/>
              </a:ext>
            </a:extLst>
          </p:cNvPr>
          <p:cNvSpPr txBox="1"/>
          <p:nvPr/>
        </p:nvSpPr>
        <p:spPr>
          <a:xfrm>
            <a:off x="8678174" y="1115683"/>
            <a:ext cx="300199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franklin-gothic-urw"/>
              </a:rPr>
              <a:t>Facebook stands out as regular source of news for Americans</a:t>
            </a:r>
          </a:p>
        </p:txBody>
      </p:sp>
      <p:cxnSp>
        <p:nvCxnSpPr>
          <p:cNvPr id="13" name="Straight Arrow Connector 12">
            <a:extLst>
              <a:ext uri="{FF2B5EF4-FFF2-40B4-BE49-F238E27FC236}">
                <a16:creationId xmlns:a16="http://schemas.microsoft.com/office/drawing/2014/main" id="{D7C2AEBA-69F1-4B63-8B76-DAD1177BFF6C}"/>
              </a:ext>
            </a:extLst>
          </p:cNvPr>
          <p:cNvCxnSpPr/>
          <p:nvPr/>
        </p:nvCxnSpPr>
        <p:spPr>
          <a:xfrm>
            <a:off x="28575" y="941298"/>
            <a:ext cx="12128500" cy="0"/>
          </a:xfrm>
          <a:prstGeom prst="straightConnector1">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15" name="Title 1">
            <a:extLst>
              <a:ext uri="{FF2B5EF4-FFF2-40B4-BE49-F238E27FC236}">
                <a16:creationId xmlns:a16="http://schemas.microsoft.com/office/drawing/2014/main" id="{A1C9B139-A53A-49BE-85D2-62FD21419B4B}"/>
              </a:ext>
            </a:extLst>
          </p:cNvPr>
          <p:cNvSpPr>
            <a:spLocks noGrp="1"/>
          </p:cNvSpPr>
          <p:nvPr>
            <p:ph type="title"/>
          </p:nvPr>
        </p:nvSpPr>
        <p:spPr>
          <a:xfrm>
            <a:off x="176841" y="-256216"/>
            <a:ext cx="7640129" cy="1325563"/>
          </a:xfrm>
        </p:spPr>
        <p:txBody>
          <a:bodyPr/>
          <a:lstStyle/>
          <a:p>
            <a:r>
              <a:rPr lang="en-US"/>
              <a:t>Motivation – Why it is vital?</a:t>
            </a:r>
          </a:p>
        </p:txBody>
      </p:sp>
      <p:sp>
        <p:nvSpPr>
          <p:cNvPr id="16" name="TextBox 15">
            <a:extLst>
              <a:ext uri="{FF2B5EF4-FFF2-40B4-BE49-F238E27FC236}">
                <a16:creationId xmlns:a16="http://schemas.microsoft.com/office/drawing/2014/main" id="{F2781939-7929-49B0-BBB6-E4772B9A13F8}"/>
              </a:ext>
            </a:extLst>
          </p:cNvPr>
          <p:cNvSpPr txBox="1"/>
          <p:nvPr/>
        </p:nvSpPr>
        <p:spPr>
          <a:xfrm>
            <a:off x="28755" y="6098159"/>
            <a:ext cx="895350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latin typeface="Arial"/>
                <a:cs typeface="Arial"/>
              </a:rPr>
              <a:t>Ref Jeffrey Gottfried and Elisa Shearer. News use across social media platforms 2016.</a:t>
            </a:r>
            <a:endParaRPr lang="en-US" sz="1600"/>
          </a:p>
        </p:txBody>
      </p:sp>
      <p:sp>
        <p:nvSpPr>
          <p:cNvPr id="17" name="Google Shape;113;p21">
            <a:extLst>
              <a:ext uri="{FF2B5EF4-FFF2-40B4-BE49-F238E27FC236}">
                <a16:creationId xmlns:a16="http://schemas.microsoft.com/office/drawing/2014/main" id="{C38C221D-29A7-459F-AF4B-2569CD8B8DA6}"/>
              </a:ext>
            </a:extLst>
          </p:cNvPr>
          <p:cNvSpPr/>
          <p:nvPr/>
        </p:nvSpPr>
        <p:spPr>
          <a:xfrm>
            <a:off x="0" y="6436483"/>
            <a:ext cx="12192000" cy="421358"/>
          </a:xfrm>
          <a:prstGeom prst="rect">
            <a:avLst/>
          </a:prstGeom>
          <a:solidFill>
            <a:srgbClr val="100D2F"/>
          </a:solidFill>
          <a:ln>
            <a:noFill/>
          </a:ln>
          <a:effectLst>
            <a:outerShdw blurRad="40000" dist="23000" dir="5400000" rotWithShape="0">
              <a:srgbClr val="000000">
                <a:alpha val="34900"/>
              </a:srgbClr>
            </a:outerShdw>
          </a:effectLst>
        </p:spPr>
        <p:txBody>
          <a:bodyPr spcFirstLastPara="1" wrap="square" lIns="121900" tIns="60933" rIns="121900" bIns="60933" anchor="ctr" anchorCtr="0">
            <a:noAutofit/>
          </a:bodyPr>
          <a:lstStyle/>
          <a:p>
            <a:pPr algn="ctr"/>
            <a:endParaRPr lang="en-US" sz="2400">
              <a:latin typeface="Calibri"/>
              <a:ea typeface="Calibri"/>
              <a:cs typeface="Calibri"/>
              <a:sym typeface="Calibri"/>
            </a:endParaRPr>
          </a:p>
        </p:txBody>
      </p:sp>
      <p:pic>
        <p:nvPicPr>
          <p:cNvPr id="18" name="Google Shape;115;p21">
            <a:extLst>
              <a:ext uri="{FF2B5EF4-FFF2-40B4-BE49-F238E27FC236}">
                <a16:creationId xmlns:a16="http://schemas.microsoft.com/office/drawing/2014/main" id="{B46915D5-C7AD-4C38-818B-BDE29F651383}"/>
              </a:ext>
            </a:extLst>
          </p:cNvPr>
          <p:cNvPicPr preferRelativeResize="0"/>
          <p:nvPr/>
        </p:nvPicPr>
        <p:blipFill>
          <a:blip r:embed="rId6">
            <a:alphaModFix/>
          </a:blip>
          <a:stretch>
            <a:fillRect/>
          </a:stretch>
        </p:blipFill>
        <p:spPr>
          <a:xfrm>
            <a:off x="11482649" y="63171"/>
            <a:ext cx="668501" cy="670821"/>
          </a:xfrm>
          <a:prstGeom prst="rect">
            <a:avLst/>
          </a:prstGeom>
          <a:noFill/>
          <a:ln>
            <a:noFill/>
          </a:ln>
        </p:spPr>
      </p:pic>
      <p:sp>
        <p:nvSpPr>
          <p:cNvPr id="19" name="Google Shape;114;p21">
            <a:extLst>
              <a:ext uri="{FF2B5EF4-FFF2-40B4-BE49-F238E27FC236}">
                <a16:creationId xmlns:a16="http://schemas.microsoft.com/office/drawing/2014/main" id="{8EF6412E-7E26-4D1C-8404-030A1D94E135}"/>
              </a:ext>
            </a:extLst>
          </p:cNvPr>
          <p:cNvSpPr txBox="1"/>
          <p:nvPr/>
        </p:nvSpPr>
        <p:spPr>
          <a:xfrm>
            <a:off x="10708255" y="6328353"/>
            <a:ext cx="1277925" cy="508800"/>
          </a:xfrm>
          <a:prstGeom prst="rect">
            <a:avLst/>
          </a:prstGeom>
          <a:noFill/>
          <a:ln>
            <a:noFill/>
          </a:ln>
        </p:spPr>
        <p:txBody>
          <a:bodyPr spcFirstLastPara="1" wrap="square" lIns="121900" tIns="60933" rIns="121900" bIns="60933" anchor="ctr" anchorCtr="0">
            <a:noAutofit/>
          </a:bodyPr>
          <a:lstStyle/>
          <a:p>
            <a:pPr lvl="0">
              <a:buClr>
                <a:srgbClr val="BFBFBF"/>
              </a:buClr>
              <a:buSzPts val="1400"/>
            </a:pPr>
            <a:r>
              <a:rPr lang="en-US" sz="2400">
                <a:solidFill>
                  <a:srgbClr val="BFBFBF"/>
                </a:solidFill>
              </a:rPr>
              <a:t>1/11</a:t>
            </a:r>
            <a:endParaRPr lang="en-US" sz="2400"/>
          </a:p>
        </p:txBody>
      </p:sp>
    </p:spTree>
    <p:extLst>
      <p:ext uri="{BB962C8B-B14F-4D97-AF65-F5344CB8AC3E}">
        <p14:creationId xmlns:p14="http://schemas.microsoft.com/office/powerpoint/2010/main" val="2292862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C38E645-2DF6-4D73-909C-560DF6230069}"/>
              </a:ext>
            </a:extLst>
          </p:cNvPr>
          <p:cNvSpPr/>
          <p:nvPr/>
        </p:nvSpPr>
        <p:spPr>
          <a:xfrm>
            <a:off x="312016" y="5582844"/>
            <a:ext cx="4598651" cy="638961"/>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FF2A997-24A7-4B7D-9354-636392E5213E}"/>
              </a:ext>
            </a:extLst>
          </p:cNvPr>
          <p:cNvSpPr/>
          <p:nvPr/>
        </p:nvSpPr>
        <p:spPr>
          <a:xfrm>
            <a:off x="5599566" y="5495273"/>
            <a:ext cx="6401872" cy="77901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385E0B-ACBD-4CFA-93A2-24593CC85C82}"/>
              </a:ext>
            </a:extLst>
          </p:cNvPr>
          <p:cNvSpPr>
            <a:spLocks noGrp="1"/>
          </p:cNvSpPr>
          <p:nvPr>
            <p:ph type="title"/>
          </p:nvPr>
        </p:nvSpPr>
        <p:spPr>
          <a:xfrm>
            <a:off x="838200" y="-155575"/>
            <a:ext cx="10515600" cy="1325563"/>
          </a:xfrm>
        </p:spPr>
        <p:txBody>
          <a:bodyPr/>
          <a:lstStyle/>
          <a:p>
            <a:r>
              <a:rPr lang="en-US"/>
              <a:t>Motivation – Fake news is misleading</a:t>
            </a:r>
          </a:p>
        </p:txBody>
      </p:sp>
      <p:sp>
        <p:nvSpPr>
          <p:cNvPr id="6" name="Google Shape;113;p21">
            <a:extLst>
              <a:ext uri="{FF2B5EF4-FFF2-40B4-BE49-F238E27FC236}">
                <a16:creationId xmlns:a16="http://schemas.microsoft.com/office/drawing/2014/main" id="{43C4EE57-71FC-4344-BDC5-91DBF0C6CCA1}"/>
              </a:ext>
            </a:extLst>
          </p:cNvPr>
          <p:cNvSpPr/>
          <p:nvPr/>
        </p:nvSpPr>
        <p:spPr>
          <a:xfrm>
            <a:off x="0" y="6436483"/>
            <a:ext cx="12192000" cy="421358"/>
          </a:xfrm>
          <a:prstGeom prst="rect">
            <a:avLst/>
          </a:prstGeom>
          <a:solidFill>
            <a:srgbClr val="100D2F"/>
          </a:solidFill>
          <a:ln>
            <a:noFill/>
          </a:ln>
          <a:effectLst>
            <a:outerShdw blurRad="40000" dist="23000" dir="5400000" rotWithShape="0">
              <a:srgbClr val="000000">
                <a:alpha val="34900"/>
              </a:srgbClr>
            </a:outerShdw>
          </a:effectLst>
        </p:spPr>
        <p:txBody>
          <a:bodyPr spcFirstLastPara="1" wrap="square" lIns="121900" tIns="60933" rIns="121900" bIns="60933" anchor="ctr" anchorCtr="0">
            <a:noAutofit/>
          </a:bodyPr>
          <a:lstStyle/>
          <a:p>
            <a:pPr algn="ctr"/>
            <a:endParaRPr lang="en-US" sz="2400">
              <a:latin typeface="Calibri"/>
              <a:ea typeface="Calibri"/>
              <a:cs typeface="Calibri"/>
              <a:sym typeface="Calibri"/>
            </a:endParaRPr>
          </a:p>
        </p:txBody>
      </p:sp>
      <p:pic>
        <p:nvPicPr>
          <p:cNvPr id="7" name="Google Shape;115;p21">
            <a:extLst>
              <a:ext uri="{FF2B5EF4-FFF2-40B4-BE49-F238E27FC236}">
                <a16:creationId xmlns:a16="http://schemas.microsoft.com/office/drawing/2014/main" id="{351114D1-0A43-4173-8A53-E261DED335D6}"/>
              </a:ext>
            </a:extLst>
          </p:cNvPr>
          <p:cNvPicPr preferRelativeResize="0"/>
          <p:nvPr/>
        </p:nvPicPr>
        <p:blipFill>
          <a:blip r:embed="rId3">
            <a:alphaModFix/>
          </a:blip>
          <a:stretch>
            <a:fillRect/>
          </a:stretch>
        </p:blipFill>
        <p:spPr>
          <a:xfrm>
            <a:off x="11482649" y="63171"/>
            <a:ext cx="668501" cy="670821"/>
          </a:xfrm>
          <a:prstGeom prst="rect">
            <a:avLst/>
          </a:prstGeom>
          <a:noFill/>
          <a:ln>
            <a:noFill/>
          </a:ln>
        </p:spPr>
      </p:pic>
      <p:sp>
        <p:nvSpPr>
          <p:cNvPr id="8" name="Google Shape;114;p21">
            <a:extLst>
              <a:ext uri="{FF2B5EF4-FFF2-40B4-BE49-F238E27FC236}">
                <a16:creationId xmlns:a16="http://schemas.microsoft.com/office/drawing/2014/main" id="{46E97224-4AB8-4E4B-8095-15604D040C84}"/>
              </a:ext>
            </a:extLst>
          </p:cNvPr>
          <p:cNvSpPr txBox="1"/>
          <p:nvPr/>
        </p:nvSpPr>
        <p:spPr>
          <a:xfrm>
            <a:off x="10708255" y="6328353"/>
            <a:ext cx="1277925" cy="508800"/>
          </a:xfrm>
          <a:prstGeom prst="rect">
            <a:avLst/>
          </a:prstGeom>
          <a:noFill/>
          <a:ln>
            <a:noFill/>
          </a:ln>
        </p:spPr>
        <p:txBody>
          <a:bodyPr spcFirstLastPara="1" wrap="square" lIns="121900" tIns="60933" rIns="121900" bIns="60933" anchor="ctr" anchorCtr="0">
            <a:noAutofit/>
          </a:bodyPr>
          <a:lstStyle/>
          <a:p>
            <a:pPr lvl="0">
              <a:buClr>
                <a:srgbClr val="BFBFBF"/>
              </a:buClr>
              <a:buSzPts val="1400"/>
            </a:pPr>
            <a:r>
              <a:rPr lang="en-US" sz="2400">
                <a:solidFill>
                  <a:srgbClr val="BFBFBF"/>
                </a:solidFill>
              </a:rPr>
              <a:t>1/11</a:t>
            </a:r>
            <a:endParaRPr lang="en-US" sz="2400"/>
          </a:p>
        </p:txBody>
      </p:sp>
      <p:cxnSp>
        <p:nvCxnSpPr>
          <p:cNvPr id="4" name="Straight Arrow Connector 3">
            <a:extLst>
              <a:ext uri="{FF2B5EF4-FFF2-40B4-BE49-F238E27FC236}">
                <a16:creationId xmlns:a16="http://schemas.microsoft.com/office/drawing/2014/main" id="{BA61B2A2-A818-412D-B37B-A4292E0D07DC}"/>
              </a:ext>
            </a:extLst>
          </p:cNvPr>
          <p:cNvCxnSpPr/>
          <p:nvPr/>
        </p:nvCxnSpPr>
        <p:spPr>
          <a:xfrm>
            <a:off x="28575" y="955675"/>
            <a:ext cx="12128500" cy="0"/>
          </a:xfrm>
          <a:prstGeom prst="straightConnector1">
            <a:avLst/>
          </a:prstGeom>
          <a:ln w="57150">
            <a:solidFill>
              <a:schemeClr val="tx1"/>
            </a:solidFill>
          </a:ln>
        </p:spPr>
        <p:style>
          <a:lnRef idx="1">
            <a:schemeClr val="dk1"/>
          </a:lnRef>
          <a:fillRef idx="0">
            <a:schemeClr val="dk1"/>
          </a:fillRef>
          <a:effectRef idx="0">
            <a:schemeClr val="dk1"/>
          </a:effectRef>
          <a:fontRef idx="minor">
            <a:schemeClr val="tx1"/>
          </a:fontRef>
        </p:style>
      </p:cxnSp>
      <p:pic>
        <p:nvPicPr>
          <p:cNvPr id="5" name="Picture 8">
            <a:extLst>
              <a:ext uri="{FF2B5EF4-FFF2-40B4-BE49-F238E27FC236}">
                <a16:creationId xmlns:a16="http://schemas.microsoft.com/office/drawing/2014/main" id="{06856143-BC0D-4894-BD26-005BBCA47A5C}"/>
              </a:ext>
            </a:extLst>
          </p:cNvPr>
          <p:cNvPicPr>
            <a:picLocks noChangeAspect="1"/>
          </p:cNvPicPr>
          <p:nvPr/>
        </p:nvPicPr>
        <p:blipFill>
          <a:blip r:embed="rId4"/>
          <a:stretch>
            <a:fillRect/>
          </a:stretch>
        </p:blipFill>
        <p:spPr>
          <a:xfrm>
            <a:off x="689310" y="1345091"/>
            <a:ext cx="2743200" cy="2685448"/>
          </a:xfrm>
          <a:prstGeom prst="rect">
            <a:avLst/>
          </a:prstGeom>
        </p:spPr>
      </p:pic>
      <p:pic>
        <p:nvPicPr>
          <p:cNvPr id="9" name="Picture 9">
            <a:extLst>
              <a:ext uri="{FF2B5EF4-FFF2-40B4-BE49-F238E27FC236}">
                <a16:creationId xmlns:a16="http://schemas.microsoft.com/office/drawing/2014/main" id="{27441E22-F408-45B4-9EC9-1DE0BD3AE53A}"/>
              </a:ext>
            </a:extLst>
          </p:cNvPr>
          <p:cNvPicPr>
            <a:picLocks noChangeAspect="1"/>
          </p:cNvPicPr>
          <p:nvPr/>
        </p:nvPicPr>
        <p:blipFill>
          <a:blip r:embed="rId5"/>
          <a:stretch>
            <a:fillRect/>
          </a:stretch>
        </p:blipFill>
        <p:spPr>
          <a:xfrm>
            <a:off x="4565954" y="1335519"/>
            <a:ext cx="2743200" cy="2696106"/>
          </a:xfrm>
          <a:prstGeom prst="rect">
            <a:avLst/>
          </a:prstGeom>
        </p:spPr>
      </p:pic>
      <p:pic>
        <p:nvPicPr>
          <p:cNvPr id="10" name="Picture 10">
            <a:extLst>
              <a:ext uri="{FF2B5EF4-FFF2-40B4-BE49-F238E27FC236}">
                <a16:creationId xmlns:a16="http://schemas.microsoft.com/office/drawing/2014/main" id="{B6D89F91-AF4A-45F3-ABC2-7D34DF5ECE6B}"/>
              </a:ext>
            </a:extLst>
          </p:cNvPr>
          <p:cNvPicPr>
            <a:picLocks noChangeAspect="1"/>
          </p:cNvPicPr>
          <p:nvPr/>
        </p:nvPicPr>
        <p:blipFill>
          <a:blip r:embed="rId6"/>
          <a:stretch>
            <a:fillRect/>
          </a:stretch>
        </p:blipFill>
        <p:spPr>
          <a:xfrm>
            <a:off x="8401326" y="1285582"/>
            <a:ext cx="2796362" cy="2784650"/>
          </a:xfrm>
          <a:prstGeom prst="rect">
            <a:avLst/>
          </a:prstGeom>
        </p:spPr>
      </p:pic>
      <p:pic>
        <p:nvPicPr>
          <p:cNvPr id="11" name="Picture 11">
            <a:extLst>
              <a:ext uri="{FF2B5EF4-FFF2-40B4-BE49-F238E27FC236}">
                <a16:creationId xmlns:a16="http://schemas.microsoft.com/office/drawing/2014/main" id="{A5FD5CF9-F9F9-47EE-B4D2-E4EFEE8B1BCE}"/>
              </a:ext>
            </a:extLst>
          </p:cNvPr>
          <p:cNvPicPr>
            <a:picLocks noChangeAspect="1"/>
          </p:cNvPicPr>
          <p:nvPr/>
        </p:nvPicPr>
        <p:blipFill>
          <a:blip r:embed="rId7"/>
          <a:stretch>
            <a:fillRect/>
          </a:stretch>
        </p:blipFill>
        <p:spPr>
          <a:xfrm>
            <a:off x="873725" y="4300625"/>
            <a:ext cx="2559891" cy="910486"/>
          </a:xfrm>
          <a:prstGeom prst="rect">
            <a:avLst/>
          </a:prstGeom>
        </p:spPr>
      </p:pic>
      <p:pic>
        <p:nvPicPr>
          <p:cNvPr id="12" name="Picture 12" descr="Text&#10;&#10;Description automatically generated">
            <a:extLst>
              <a:ext uri="{FF2B5EF4-FFF2-40B4-BE49-F238E27FC236}">
                <a16:creationId xmlns:a16="http://schemas.microsoft.com/office/drawing/2014/main" id="{EF4C333E-C767-4BB1-9035-065D58FF6576}"/>
              </a:ext>
            </a:extLst>
          </p:cNvPr>
          <p:cNvPicPr>
            <a:picLocks noChangeAspect="1"/>
          </p:cNvPicPr>
          <p:nvPr/>
        </p:nvPicPr>
        <p:blipFill>
          <a:blip r:embed="rId8"/>
          <a:stretch>
            <a:fillRect/>
          </a:stretch>
        </p:blipFill>
        <p:spPr>
          <a:xfrm>
            <a:off x="4682858" y="4299740"/>
            <a:ext cx="2493364" cy="915149"/>
          </a:xfrm>
          <a:prstGeom prst="rect">
            <a:avLst/>
          </a:prstGeom>
        </p:spPr>
      </p:pic>
      <p:pic>
        <p:nvPicPr>
          <p:cNvPr id="13" name="Picture 13" descr="Text&#10;&#10;Description automatically generated">
            <a:extLst>
              <a:ext uri="{FF2B5EF4-FFF2-40B4-BE49-F238E27FC236}">
                <a16:creationId xmlns:a16="http://schemas.microsoft.com/office/drawing/2014/main" id="{1210C974-3FD7-4A64-BAD4-3D547E4C86A2}"/>
              </a:ext>
            </a:extLst>
          </p:cNvPr>
          <p:cNvPicPr>
            <a:picLocks noChangeAspect="1"/>
          </p:cNvPicPr>
          <p:nvPr/>
        </p:nvPicPr>
        <p:blipFill>
          <a:blip r:embed="rId9"/>
          <a:stretch>
            <a:fillRect/>
          </a:stretch>
        </p:blipFill>
        <p:spPr>
          <a:xfrm>
            <a:off x="8492540" y="4198202"/>
            <a:ext cx="2743200" cy="1209696"/>
          </a:xfrm>
          <a:prstGeom prst="rect">
            <a:avLst/>
          </a:prstGeom>
        </p:spPr>
      </p:pic>
      <p:sp>
        <p:nvSpPr>
          <p:cNvPr id="3" name="TextBox 2">
            <a:extLst>
              <a:ext uri="{FF2B5EF4-FFF2-40B4-BE49-F238E27FC236}">
                <a16:creationId xmlns:a16="http://schemas.microsoft.com/office/drawing/2014/main" id="{8357BE88-C735-469E-9842-8C7757B9B3A5}"/>
              </a:ext>
            </a:extLst>
          </p:cNvPr>
          <p:cNvSpPr txBox="1"/>
          <p:nvPr/>
        </p:nvSpPr>
        <p:spPr>
          <a:xfrm>
            <a:off x="312016" y="5656547"/>
            <a:ext cx="502621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a:solidFill>
                  <a:srgbClr val="FF0000"/>
                </a:solidFill>
                <a:cs typeface="Calibri"/>
              </a:rPr>
              <a:t>Not all news have multimedia</a:t>
            </a:r>
          </a:p>
        </p:txBody>
      </p:sp>
      <p:sp>
        <p:nvSpPr>
          <p:cNvPr id="15" name="TextBox 14">
            <a:extLst>
              <a:ext uri="{FF2B5EF4-FFF2-40B4-BE49-F238E27FC236}">
                <a16:creationId xmlns:a16="http://schemas.microsoft.com/office/drawing/2014/main" id="{D680A23D-2DB4-4AA8-8592-CDBC2A8225FB}"/>
              </a:ext>
            </a:extLst>
          </p:cNvPr>
          <p:cNvSpPr txBox="1"/>
          <p:nvPr/>
        </p:nvSpPr>
        <p:spPr>
          <a:xfrm>
            <a:off x="5599566" y="5632394"/>
            <a:ext cx="6598821" cy="523220"/>
          </a:xfrm>
          <a:prstGeom prst="rect">
            <a:avLst/>
          </a:prstGeom>
          <a:noFill/>
        </p:spPr>
        <p:txBody>
          <a:bodyPr wrap="square">
            <a:spAutoFit/>
          </a:bodyPr>
          <a:lstStyle/>
          <a:p>
            <a:r>
              <a:rPr lang="en-US" sz="2800" b="1">
                <a:solidFill>
                  <a:schemeClr val="accent6">
                    <a:lumMod val="50000"/>
                  </a:schemeClr>
                </a:solidFill>
                <a:cs typeface="Calibri"/>
              </a:rPr>
              <a:t>Our method uses only textual information</a:t>
            </a:r>
          </a:p>
        </p:txBody>
      </p:sp>
      <p:sp>
        <p:nvSpPr>
          <p:cNvPr id="18" name="Arrow: Right 17">
            <a:extLst>
              <a:ext uri="{FF2B5EF4-FFF2-40B4-BE49-F238E27FC236}">
                <a16:creationId xmlns:a16="http://schemas.microsoft.com/office/drawing/2014/main" id="{4AB2DEC5-F68C-498A-AF62-56B6CD0DF240}"/>
              </a:ext>
            </a:extLst>
          </p:cNvPr>
          <p:cNvSpPr/>
          <p:nvPr/>
        </p:nvSpPr>
        <p:spPr>
          <a:xfrm>
            <a:off x="4941849" y="5747152"/>
            <a:ext cx="609600" cy="342009"/>
          </a:xfrm>
          <a:prstGeom prst="right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351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7F976-459B-4C10-A1AE-82F0C8CD2D2A}"/>
              </a:ext>
            </a:extLst>
          </p:cNvPr>
          <p:cNvSpPr>
            <a:spLocks noGrp="1"/>
          </p:cNvSpPr>
          <p:nvPr>
            <p:ph type="title"/>
          </p:nvPr>
        </p:nvSpPr>
        <p:spPr>
          <a:xfrm>
            <a:off x="190500" y="-41275"/>
            <a:ext cx="10515600" cy="1325563"/>
          </a:xfrm>
        </p:spPr>
        <p:txBody>
          <a:bodyPr/>
          <a:lstStyle/>
          <a:p>
            <a:r>
              <a:rPr lang="en-US"/>
              <a:t>Datasets</a:t>
            </a:r>
          </a:p>
        </p:txBody>
      </p:sp>
      <p:sp>
        <p:nvSpPr>
          <p:cNvPr id="4" name="Google Shape;113;p21">
            <a:extLst>
              <a:ext uri="{FF2B5EF4-FFF2-40B4-BE49-F238E27FC236}">
                <a16:creationId xmlns:a16="http://schemas.microsoft.com/office/drawing/2014/main" id="{FB54D1F9-8989-4806-B0A7-06584BD479F6}"/>
              </a:ext>
            </a:extLst>
          </p:cNvPr>
          <p:cNvSpPr/>
          <p:nvPr/>
        </p:nvSpPr>
        <p:spPr>
          <a:xfrm>
            <a:off x="0" y="6349041"/>
            <a:ext cx="12192000" cy="508800"/>
          </a:xfrm>
          <a:prstGeom prst="rect">
            <a:avLst/>
          </a:prstGeom>
          <a:solidFill>
            <a:srgbClr val="100D2F"/>
          </a:solidFill>
          <a:ln>
            <a:noFill/>
          </a:ln>
          <a:effectLst>
            <a:outerShdw blurRad="40000" dist="23000" dir="5400000" rotWithShape="0">
              <a:srgbClr val="000000">
                <a:alpha val="34900"/>
              </a:srgbClr>
            </a:outerShdw>
          </a:effectLst>
        </p:spPr>
        <p:txBody>
          <a:bodyPr spcFirstLastPara="1" wrap="square" lIns="121900" tIns="60933" rIns="121900" bIns="60933" anchor="ctr" anchorCtr="0">
            <a:noAutofit/>
          </a:bodyPr>
          <a:lstStyle/>
          <a:p>
            <a:pPr algn="ctr"/>
            <a:endParaRPr lang="en-US" sz="2400">
              <a:latin typeface="Calibri"/>
              <a:ea typeface="Calibri"/>
              <a:cs typeface="Calibri"/>
              <a:sym typeface="Calibri"/>
            </a:endParaRPr>
          </a:p>
        </p:txBody>
      </p:sp>
      <p:pic>
        <p:nvPicPr>
          <p:cNvPr id="5" name="Google Shape;115;p21">
            <a:extLst>
              <a:ext uri="{FF2B5EF4-FFF2-40B4-BE49-F238E27FC236}">
                <a16:creationId xmlns:a16="http://schemas.microsoft.com/office/drawing/2014/main" id="{AFDB219D-71D3-4DFF-B9B2-0BAB4F39E712}"/>
              </a:ext>
            </a:extLst>
          </p:cNvPr>
          <p:cNvPicPr preferRelativeResize="0"/>
          <p:nvPr/>
        </p:nvPicPr>
        <p:blipFill>
          <a:blip r:embed="rId3">
            <a:alphaModFix/>
          </a:blip>
          <a:stretch>
            <a:fillRect/>
          </a:stretch>
        </p:blipFill>
        <p:spPr>
          <a:xfrm>
            <a:off x="11482649" y="63171"/>
            <a:ext cx="668501" cy="670821"/>
          </a:xfrm>
          <a:prstGeom prst="rect">
            <a:avLst/>
          </a:prstGeom>
          <a:noFill/>
          <a:ln>
            <a:noFill/>
          </a:ln>
        </p:spPr>
      </p:pic>
      <p:sp>
        <p:nvSpPr>
          <p:cNvPr id="6" name="Google Shape;114;p21">
            <a:extLst>
              <a:ext uri="{FF2B5EF4-FFF2-40B4-BE49-F238E27FC236}">
                <a16:creationId xmlns:a16="http://schemas.microsoft.com/office/drawing/2014/main" id="{F5874082-7B14-4C76-987A-2B78755633A9}"/>
              </a:ext>
            </a:extLst>
          </p:cNvPr>
          <p:cNvSpPr txBox="1"/>
          <p:nvPr/>
        </p:nvSpPr>
        <p:spPr>
          <a:xfrm>
            <a:off x="10708255" y="6328353"/>
            <a:ext cx="1277925" cy="508800"/>
          </a:xfrm>
          <a:prstGeom prst="rect">
            <a:avLst/>
          </a:prstGeom>
          <a:noFill/>
          <a:ln>
            <a:noFill/>
          </a:ln>
        </p:spPr>
        <p:txBody>
          <a:bodyPr spcFirstLastPara="1" wrap="square" lIns="121900" tIns="60933" rIns="121900" bIns="60933" anchor="ctr" anchorCtr="0">
            <a:noAutofit/>
          </a:bodyPr>
          <a:lstStyle/>
          <a:p>
            <a:pPr lvl="0">
              <a:buClr>
                <a:srgbClr val="BFBFBF"/>
              </a:buClr>
              <a:buSzPts val="1400"/>
            </a:pPr>
            <a:r>
              <a:rPr lang="en-US" sz="2400">
                <a:solidFill>
                  <a:srgbClr val="BFBFBF"/>
                </a:solidFill>
              </a:rPr>
              <a:t>5/11</a:t>
            </a:r>
            <a:endParaRPr lang="en-US" sz="2400"/>
          </a:p>
        </p:txBody>
      </p:sp>
      <p:sp>
        <p:nvSpPr>
          <p:cNvPr id="7" name="TextBox 6">
            <a:extLst>
              <a:ext uri="{FF2B5EF4-FFF2-40B4-BE49-F238E27FC236}">
                <a16:creationId xmlns:a16="http://schemas.microsoft.com/office/drawing/2014/main" id="{17E1E681-DD6A-42C2-8545-0AE84AA41E15}"/>
              </a:ext>
            </a:extLst>
          </p:cNvPr>
          <p:cNvSpPr txBox="1"/>
          <p:nvPr/>
        </p:nvSpPr>
        <p:spPr>
          <a:xfrm>
            <a:off x="508349" y="1353567"/>
            <a:ext cx="10967161" cy="1200329"/>
          </a:xfrm>
          <a:prstGeom prst="rect">
            <a:avLst/>
          </a:prstGeom>
          <a:noFill/>
        </p:spPr>
        <p:txBody>
          <a:bodyPr wrap="square" lIns="91440" tIns="45720" rIns="91440" bIns="45720" anchor="t">
            <a:spAutoFit/>
          </a:bodyPr>
          <a:lstStyle/>
          <a:p>
            <a:r>
              <a:rPr lang="en-US" sz="2400">
                <a:solidFill>
                  <a:srgbClr val="2E75B5"/>
                </a:solidFill>
              </a:rPr>
              <a:t>1) Twitter : </a:t>
            </a:r>
            <a:r>
              <a:rPr lang="en-US" sz="2400" err="1">
                <a:solidFill>
                  <a:srgbClr val="2E75B5"/>
                </a:solidFill>
                <a:ea typeface="+mn-lt"/>
                <a:cs typeface="+mn-lt"/>
              </a:rPr>
              <a:t>MediaEval</a:t>
            </a:r>
            <a:r>
              <a:rPr lang="en-US" sz="2400">
                <a:solidFill>
                  <a:srgbClr val="2E75B5"/>
                </a:solidFill>
                <a:ea typeface="+mn-lt"/>
                <a:cs typeface="+mn-lt"/>
              </a:rPr>
              <a:t> Workshop 2016 and is publicly available:</a:t>
            </a:r>
          </a:p>
          <a:p>
            <a:r>
              <a:rPr lang="en-US" sz="2400">
                <a:solidFill>
                  <a:srgbClr val="2E75B5"/>
                </a:solidFill>
                <a:ea typeface="+mn-lt"/>
                <a:cs typeface="+mn-lt"/>
              </a:rPr>
              <a:t>               - 17000 posts and covers17 events</a:t>
            </a:r>
            <a:endParaRPr lang="en-US">
              <a:solidFill>
                <a:srgbClr val="2E75B5"/>
              </a:solidFill>
              <a:ea typeface="+mn-lt"/>
              <a:cs typeface="+mn-lt"/>
            </a:endParaRPr>
          </a:p>
          <a:p>
            <a:r>
              <a:rPr lang="en-US" sz="2400">
                <a:solidFill>
                  <a:srgbClr val="2E75B5"/>
                </a:solidFill>
                <a:ea typeface="+mn-lt"/>
                <a:cs typeface="+mn-lt"/>
              </a:rPr>
              <a:t>              -   It comes with a separate training and test set with fake/real labels</a:t>
            </a:r>
          </a:p>
        </p:txBody>
      </p:sp>
      <p:pic>
        <p:nvPicPr>
          <p:cNvPr id="9" name="Picture 8" descr="Text&#10;&#10;Description automatically generated">
            <a:extLst>
              <a:ext uri="{FF2B5EF4-FFF2-40B4-BE49-F238E27FC236}">
                <a16:creationId xmlns:a16="http://schemas.microsoft.com/office/drawing/2014/main" id="{6B511BB3-1318-45AD-8485-122CFE7742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761" y="2924633"/>
            <a:ext cx="11390386" cy="2831842"/>
          </a:xfrm>
          <a:prstGeom prst="rect">
            <a:avLst/>
          </a:prstGeom>
        </p:spPr>
      </p:pic>
      <p:cxnSp>
        <p:nvCxnSpPr>
          <p:cNvPr id="3" name="Straight Arrow Connector 2">
            <a:extLst>
              <a:ext uri="{FF2B5EF4-FFF2-40B4-BE49-F238E27FC236}">
                <a16:creationId xmlns:a16="http://schemas.microsoft.com/office/drawing/2014/main" id="{071A862E-34FB-46E9-9634-A27CC68CDC50}"/>
              </a:ext>
            </a:extLst>
          </p:cNvPr>
          <p:cNvCxnSpPr/>
          <p:nvPr/>
        </p:nvCxnSpPr>
        <p:spPr>
          <a:xfrm>
            <a:off x="104775" y="955675"/>
            <a:ext cx="12128500" cy="0"/>
          </a:xfrm>
          <a:prstGeom prst="straightConnector1">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6282216-FF01-45E2-8028-BCED77BDD03E}"/>
              </a:ext>
            </a:extLst>
          </p:cNvPr>
          <p:cNvSpPr txBox="1"/>
          <p:nvPr/>
        </p:nvSpPr>
        <p:spPr>
          <a:xfrm>
            <a:off x="2813352" y="582506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Training</a:t>
            </a:r>
            <a:endParaRPr lang="en-US"/>
          </a:p>
        </p:txBody>
      </p:sp>
      <p:sp>
        <p:nvSpPr>
          <p:cNvPr id="11" name="TextBox 10">
            <a:extLst>
              <a:ext uri="{FF2B5EF4-FFF2-40B4-BE49-F238E27FC236}">
                <a16:creationId xmlns:a16="http://schemas.microsoft.com/office/drawing/2014/main" id="{4716ABB3-2087-4255-A519-7FE347EC7C29}"/>
              </a:ext>
            </a:extLst>
          </p:cNvPr>
          <p:cNvSpPr txBox="1"/>
          <p:nvPr/>
        </p:nvSpPr>
        <p:spPr>
          <a:xfrm>
            <a:off x="7433733" y="582506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Test Sets</a:t>
            </a:r>
            <a:endParaRPr lang="en-US"/>
          </a:p>
        </p:txBody>
      </p:sp>
      <p:sp>
        <p:nvSpPr>
          <p:cNvPr id="13" name="Rectangle 12">
            <a:extLst>
              <a:ext uri="{FF2B5EF4-FFF2-40B4-BE49-F238E27FC236}">
                <a16:creationId xmlns:a16="http://schemas.microsoft.com/office/drawing/2014/main" id="{039D6003-E47D-4BF4-B67A-76DCB95AFA5E}"/>
              </a:ext>
            </a:extLst>
          </p:cNvPr>
          <p:cNvSpPr/>
          <p:nvPr/>
        </p:nvSpPr>
        <p:spPr>
          <a:xfrm>
            <a:off x="473506" y="2921356"/>
            <a:ext cx="5498822" cy="28421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3B605D-C853-4520-8972-510CC3E96F89}"/>
              </a:ext>
            </a:extLst>
          </p:cNvPr>
          <p:cNvSpPr/>
          <p:nvPr/>
        </p:nvSpPr>
        <p:spPr>
          <a:xfrm>
            <a:off x="6067450" y="2921355"/>
            <a:ext cx="5803868" cy="284217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9291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7F976-459B-4C10-A1AE-82F0C8CD2D2A}"/>
              </a:ext>
            </a:extLst>
          </p:cNvPr>
          <p:cNvSpPr>
            <a:spLocks noGrp="1"/>
          </p:cNvSpPr>
          <p:nvPr>
            <p:ph type="title"/>
          </p:nvPr>
        </p:nvSpPr>
        <p:spPr>
          <a:xfrm>
            <a:off x="190500" y="-41275"/>
            <a:ext cx="10515600" cy="1325563"/>
          </a:xfrm>
        </p:spPr>
        <p:txBody>
          <a:bodyPr/>
          <a:lstStyle/>
          <a:p>
            <a:r>
              <a:rPr lang="en-US"/>
              <a:t>Datasets</a:t>
            </a:r>
          </a:p>
        </p:txBody>
      </p:sp>
      <p:sp>
        <p:nvSpPr>
          <p:cNvPr id="4" name="Google Shape;113;p21">
            <a:extLst>
              <a:ext uri="{FF2B5EF4-FFF2-40B4-BE49-F238E27FC236}">
                <a16:creationId xmlns:a16="http://schemas.microsoft.com/office/drawing/2014/main" id="{FB54D1F9-8989-4806-B0A7-06584BD479F6}"/>
              </a:ext>
            </a:extLst>
          </p:cNvPr>
          <p:cNvSpPr/>
          <p:nvPr/>
        </p:nvSpPr>
        <p:spPr>
          <a:xfrm>
            <a:off x="0" y="6349041"/>
            <a:ext cx="12192000" cy="508800"/>
          </a:xfrm>
          <a:prstGeom prst="rect">
            <a:avLst/>
          </a:prstGeom>
          <a:solidFill>
            <a:srgbClr val="100D2F"/>
          </a:solidFill>
          <a:ln>
            <a:noFill/>
          </a:ln>
          <a:effectLst>
            <a:outerShdw blurRad="40000" dist="23000" dir="5400000" rotWithShape="0">
              <a:srgbClr val="000000">
                <a:alpha val="34900"/>
              </a:srgbClr>
            </a:outerShdw>
          </a:effectLst>
        </p:spPr>
        <p:txBody>
          <a:bodyPr spcFirstLastPara="1" wrap="square" lIns="121900" tIns="60933" rIns="121900" bIns="60933" anchor="ctr" anchorCtr="0">
            <a:noAutofit/>
          </a:bodyPr>
          <a:lstStyle/>
          <a:p>
            <a:pPr algn="ctr"/>
            <a:endParaRPr lang="en-US" sz="2400">
              <a:latin typeface="Calibri"/>
              <a:ea typeface="Calibri"/>
              <a:cs typeface="Calibri"/>
              <a:sym typeface="Calibri"/>
            </a:endParaRPr>
          </a:p>
        </p:txBody>
      </p:sp>
      <p:pic>
        <p:nvPicPr>
          <p:cNvPr id="5" name="Google Shape;115;p21">
            <a:extLst>
              <a:ext uri="{FF2B5EF4-FFF2-40B4-BE49-F238E27FC236}">
                <a16:creationId xmlns:a16="http://schemas.microsoft.com/office/drawing/2014/main" id="{AFDB219D-71D3-4DFF-B9B2-0BAB4F39E712}"/>
              </a:ext>
            </a:extLst>
          </p:cNvPr>
          <p:cNvPicPr preferRelativeResize="0"/>
          <p:nvPr/>
        </p:nvPicPr>
        <p:blipFill>
          <a:blip r:embed="rId2">
            <a:alphaModFix/>
          </a:blip>
          <a:stretch>
            <a:fillRect/>
          </a:stretch>
        </p:blipFill>
        <p:spPr>
          <a:xfrm>
            <a:off x="11482649" y="63171"/>
            <a:ext cx="668501" cy="670821"/>
          </a:xfrm>
          <a:prstGeom prst="rect">
            <a:avLst/>
          </a:prstGeom>
          <a:noFill/>
          <a:ln>
            <a:noFill/>
          </a:ln>
        </p:spPr>
      </p:pic>
      <p:sp>
        <p:nvSpPr>
          <p:cNvPr id="6" name="Google Shape;114;p21">
            <a:extLst>
              <a:ext uri="{FF2B5EF4-FFF2-40B4-BE49-F238E27FC236}">
                <a16:creationId xmlns:a16="http://schemas.microsoft.com/office/drawing/2014/main" id="{F5874082-7B14-4C76-987A-2B78755633A9}"/>
              </a:ext>
            </a:extLst>
          </p:cNvPr>
          <p:cNvSpPr txBox="1"/>
          <p:nvPr/>
        </p:nvSpPr>
        <p:spPr>
          <a:xfrm>
            <a:off x="10708255" y="6328353"/>
            <a:ext cx="1277925" cy="508800"/>
          </a:xfrm>
          <a:prstGeom prst="rect">
            <a:avLst/>
          </a:prstGeom>
          <a:noFill/>
          <a:ln>
            <a:noFill/>
          </a:ln>
        </p:spPr>
        <p:txBody>
          <a:bodyPr spcFirstLastPara="1" wrap="square" lIns="121900" tIns="60933" rIns="121900" bIns="60933" anchor="ctr" anchorCtr="0">
            <a:noAutofit/>
          </a:bodyPr>
          <a:lstStyle/>
          <a:p>
            <a:pPr lvl="0">
              <a:buClr>
                <a:srgbClr val="BFBFBF"/>
              </a:buClr>
              <a:buSzPts val="1400"/>
            </a:pPr>
            <a:r>
              <a:rPr lang="en-US" sz="2400">
                <a:solidFill>
                  <a:srgbClr val="BFBFBF"/>
                </a:solidFill>
              </a:rPr>
              <a:t>5/11</a:t>
            </a:r>
            <a:endParaRPr lang="en-US" sz="2400"/>
          </a:p>
        </p:txBody>
      </p:sp>
      <p:sp>
        <p:nvSpPr>
          <p:cNvPr id="7" name="TextBox 6">
            <a:extLst>
              <a:ext uri="{FF2B5EF4-FFF2-40B4-BE49-F238E27FC236}">
                <a16:creationId xmlns:a16="http://schemas.microsoft.com/office/drawing/2014/main" id="{17E1E681-DD6A-42C2-8545-0AE84AA41E15}"/>
              </a:ext>
            </a:extLst>
          </p:cNvPr>
          <p:cNvSpPr txBox="1"/>
          <p:nvPr/>
        </p:nvSpPr>
        <p:spPr>
          <a:xfrm>
            <a:off x="188952" y="1161683"/>
            <a:ext cx="9972687" cy="1938992"/>
          </a:xfrm>
          <a:prstGeom prst="rect">
            <a:avLst/>
          </a:prstGeom>
          <a:noFill/>
        </p:spPr>
        <p:txBody>
          <a:bodyPr wrap="square" lIns="91440" tIns="45720" rIns="91440" bIns="45720" anchor="t">
            <a:spAutoFit/>
          </a:bodyPr>
          <a:lstStyle/>
          <a:p>
            <a:r>
              <a:rPr lang="en-US" sz="2400">
                <a:solidFill>
                  <a:srgbClr val="2E75B5"/>
                </a:solidFill>
              </a:rPr>
              <a:t>2) </a:t>
            </a:r>
            <a:r>
              <a:rPr lang="en-US" sz="2400">
                <a:ea typeface="+mn-lt"/>
                <a:cs typeface="+mn-lt"/>
              </a:rPr>
              <a:t>ISOT fake news dataset</a:t>
            </a:r>
            <a:r>
              <a:rPr lang="en-US" sz="2400">
                <a:solidFill>
                  <a:srgbClr val="2E75B5"/>
                </a:solidFill>
                <a:ea typeface="+mn-lt"/>
                <a:cs typeface="+mn-lt"/>
              </a:rPr>
              <a:t>:</a:t>
            </a:r>
            <a:endParaRPr lang="en-US">
              <a:solidFill>
                <a:srgbClr val="2E75B5"/>
              </a:solidFill>
            </a:endParaRPr>
          </a:p>
          <a:p>
            <a:r>
              <a:rPr lang="en-US" sz="2400">
                <a:solidFill>
                  <a:srgbClr val="2E75B5"/>
                </a:solidFill>
                <a:ea typeface="+mn-lt"/>
                <a:cs typeface="+mn-lt"/>
              </a:rPr>
              <a:t>              - Contains more than 25000 labeled news </a:t>
            </a:r>
            <a:endParaRPr lang="en-US">
              <a:solidFill>
                <a:srgbClr val="2E75B5"/>
              </a:solidFill>
              <a:ea typeface="+mn-lt"/>
              <a:cs typeface="+mn-lt"/>
            </a:endParaRPr>
          </a:p>
          <a:p>
            <a:r>
              <a:rPr lang="en-US" sz="2400">
                <a:solidFill>
                  <a:srgbClr val="2E75B5"/>
                </a:solidFill>
                <a:ea typeface="+mn-lt"/>
                <a:cs typeface="+mn-lt"/>
              </a:rPr>
              <a:t>              - Mix of Reuters.com and unreliable websites (flagged by </a:t>
            </a:r>
            <a:r>
              <a:rPr lang="en-US" sz="2400" err="1">
                <a:solidFill>
                  <a:srgbClr val="2E75B5"/>
                </a:solidFill>
                <a:ea typeface="+mn-lt"/>
                <a:cs typeface="+mn-lt"/>
              </a:rPr>
              <a:t>Politifact</a:t>
            </a:r>
            <a:r>
              <a:rPr lang="en-US" sz="2400">
                <a:solidFill>
                  <a:srgbClr val="2E75B5"/>
                </a:solidFill>
                <a:ea typeface="+mn-lt"/>
                <a:cs typeface="+mn-lt"/>
              </a:rPr>
              <a:t>)</a:t>
            </a:r>
            <a:endParaRPr lang="en-US">
              <a:solidFill>
                <a:srgbClr val="2E75B5"/>
              </a:solidFill>
              <a:cs typeface="Calibri"/>
            </a:endParaRPr>
          </a:p>
          <a:p>
            <a:r>
              <a:rPr lang="en-US" sz="2400">
                <a:solidFill>
                  <a:srgbClr val="2E75B5"/>
                </a:solidFill>
                <a:ea typeface="+mn-lt"/>
                <a:cs typeface="+mn-lt"/>
              </a:rPr>
              <a:t>              - Majority of the data are political news collected from 2016 to 2017.</a:t>
            </a:r>
            <a:br>
              <a:rPr lang="en-US" sz="2400">
                <a:ea typeface="+mn-lt"/>
                <a:cs typeface="+mn-lt"/>
              </a:rPr>
            </a:br>
            <a:endParaRPr lang="en-US" sz="2400">
              <a:solidFill>
                <a:srgbClr val="2E75B5"/>
              </a:solidFill>
              <a:ea typeface="+mn-lt"/>
              <a:cs typeface="+mn-lt"/>
            </a:endParaRPr>
          </a:p>
        </p:txBody>
      </p:sp>
      <p:cxnSp>
        <p:nvCxnSpPr>
          <p:cNvPr id="3" name="Straight Arrow Connector 2">
            <a:extLst>
              <a:ext uri="{FF2B5EF4-FFF2-40B4-BE49-F238E27FC236}">
                <a16:creationId xmlns:a16="http://schemas.microsoft.com/office/drawing/2014/main" id="{071A862E-34FB-46E9-9634-A27CC68CDC50}"/>
              </a:ext>
            </a:extLst>
          </p:cNvPr>
          <p:cNvCxnSpPr/>
          <p:nvPr/>
        </p:nvCxnSpPr>
        <p:spPr>
          <a:xfrm>
            <a:off x="104775" y="955675"/>
            <a:ext cx="12128500" cy="0"/>
          </a:xfrm>
          <a:prstGeom prst="straightConnector1">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6282216-FF01-45E2-8028-BCED77BDD03E}"/>
              </a:ext>
            </a:extLst>
          </p:cNvPr>
          <p:cNvSpPr txBox="1"/>
          <p:nvPr/>
        </p:nvSpPr>
        <p:spPr>
          <a:xfrm>
            <a:off x="1913999" y="576049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Text with real </a:t>
            </a:r>
            <a:endParaRPr lang="en-US"/>
          </a:p>
        </p:txBody>
      </p:sp>
      <p:sp>
        <p:nvSpPr>
          <p:cNvPr id="11" name="TextBox 10">
            <a:extLst>
              <a:ext uri="{FF2B5EF4-FFF2-40B4-BE49-F238E27FC236}">
                <a16:creationId xmlns:a16="http://schemas.microsoft.com/office/drawing/2014/main" id="{4716ABB3-2087-4255-A519-7FE347EC7C29}"/>
              </a:ext>
            </a:extLst>
          </p:cNvPr>
          <p:cNvSpPr txBox="1"/>
          <p:nvPr/>
        </p:nvSpPr>
        <p:spPr>
          <a:xfrm>
            <a:off x="8611276" y="581215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Fake </a:t>
            </a:r>
            <a:r>
              <a:rPr lang="en-US" err="1">
                <a:latin typeface="Arial"/>
                <a:cs typeface="Arial"/>
              </a:rPr>
              <a:t>lables</a:t>
            </a:r>
          </a:p>
        </p:txBody>
      </p:sp>
      <p:pic>
        <p:nvPicPr>
          <p:cNvPr id="8" name="Picture 11" descr="Text&#10;&#10;Description automatically generated">
            <a:extLst>
              <a:ext uri="{FF2B5EF4-FFF2-40B4-BE49-F238E27FC236}">
                <a16:creationId xmlns:a16="http://schemas.microsoft.com/office/drawing/2014/main" id="{F58B4B1C-2B81-43F5-B7DD-D49A21A48D6B}"/>
              </a:ext>
            </a:extLst>
          </p:cNvPr>
          <p:cNvPicPr>
            <a:picLocks noChangeAspect="1"/>
          </p:cNvPicPr>
          <p:nvPr/>
        </p:nvPicPr>
        <p:blipFill>
          <a:blip r:embed="rId3"/>
          <a:stretch>
            <a:fillRect/>
          </a:stretch>
        </p:blipFill>
        <p:spPr>
          <a:xfrm>
            <a:off x="306081" y="2957655"/>
            <a:ext cx="5435045" cy="2725818"/>
          </a:xfrm>
          <a:prstGeom prst="rect">
            <a:avLst/>
          </a:prstGeom>
          <a:ln>
            <a:solidFill>
              <a:schemeClr val="tx1"/>
            </a:solidFill>
          </a:ln>
        </p:spPr>
      </p:pic>
      <p:pic>
        <p:nvPicPr>
          <p:cNvPr id="12" name="Picture 14" descr="Text&#10;&#10;Description automatically generated">
            <a:extLst>
              <a:ext uri="{FF2B5EF4-FFF2-40B4-BE49-F238E27FC236}">
                <a16:creationId xmlns:a16="http://schemas.microsoft.com/office/drawing/2014/main" id="{350CDD6F-9488-4BDB-8D0C-4C86F6F03116}"/>
              </a:ext>
            </a:extLst>
          </p:cNvPr>
          <p:cNvPicPr>
            <a:picLocks noChangeAspect="1"/>
          </p:cNvPicPr>
          <p:nvPr/>
        </p:nvPicPr>
        <p:blipFill>
          <a:blip r:embed="rId4"/>
          <a:stretch>
            <a:fillRect/>
          </a:stretch>
        </p:blipFill>
        <p:spPr>
          <a:xfrm>
            <a:off x="6202911" y="2953711"/>
            <a:ext cx="5620999" cy="2812833"/>
          </a:xfrm>
          <a:prstGeom prst="rect">
            <a:avLst/>
          </a:prstGeom>
          <a:ln>
            <a:solidFill>
              <a:schemeClr val="tx1"/>
            </a:solidFill>
          </a:ln>
        </p:spPr>
      </p:pic>
    </p:spTree>
    <p:extLst>
      <p:ext uri="{BB962C8B-B14F-4D97-AF65-F5344CB8AC3E}">
        <p14:creationId xmlns:p14="http://schemas.microsoft.com/office/powerpoint/2010/main" val="3317941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B5D2D6-53EA-40F7-ACDA-95ADE87F0242}"/>
              </a:ext>
            </a:extLst>
          </p:cNvPr>
          <p:cNvSpPr/>
          <p:nvPr/>
        </p:nvSpPr>
        <p:spPr>
          <a:xfrm>
            <a:off x="3271950" y="1646537"/>
            <a:ext cx="2302498" cy="1504055"/>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B5D8317-50B4-4D1B-BE1F-B3A934ACA077}"/>
              </a:ext>
            </a:extLst>
          </p:cNvPr>
          <p:cNvSpPr/>
          <p:nvPr/>
        </p:nvSpPr>
        <p:spPr>
          <a:xfrm>
            <a:off x="502331" y="1624771"/>
            <a:ext cx="2079998" cy="1525825"/>
          </a:xfrm>
          <a:prstGeom prst="rect">
            <a:avLst/>
          </a:prstGeom>
          <a:solidFill>
            <a:schemeClr val="accent5">
              <a:lumMod val="40000"/>
              <a:lumOff val="6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69B6C3-749C-4D58-B7A6-F5572F465201}"/>
              </a:ext>
            </a:extLst>
          </p:cNvPr>
          <p:cNvSpPr>
            <a:spLocks noGrp="1"/>
          </p:cNvSpPr>
          <p:nvPr>
            <p:ph type="title"/>
          </p:nvPr>
        </p:nvSpPr>
        <p:spPr>
          <a:xfrm>
            <a:off x="101600" y="263525"/>
            <a:ext cx="10515600" cy="588963"/>
          </a:xfrm>
        </p:spPr>
        <p:txBody>
          <a:bodyPr>
            <a:normAutofit fontScale="90000"/>
          </a:bodyPr>
          <a:lstStyle/>
          <a:p>
            <a:r>
              <a:rPr lang="en-US">
                <a:ea typeface="+mj-lt"/>
                <a:cs typeface="+mj-lt"/>
              </a:rPr>
              <a:t>Introduction – Motivation</a:t>
            </a:r>
            <a:endParaRPr lang="en-US" err="1"/>
          </a:p>
        </p:txBody>
      </p:sp>
      <p:sp>
        <p:nvSpPr>
          <p:cNvPr id="3" name="Content Placeholder 2">
            <a:extLst>
              <a:ext uri="{FF2B5EF4-FFF2-40B4-BE49-F238E27FC236}">
                <a16:creationId xmlns:a16="http://schemas.microsoft.com/office/drawing/2014/main" id="{A2A3DAEA-C6CC-400E-A239-5D65613E283D}"/>
              </a:ext>
            </a:extLst>
          </p:cNvPr>
          <p:cNvSpPr>
            <a:spLocks noGrp="1"/>
          </p:cNvSpPr>
          <p:nvPr>
            <p:ph idx="1"/>
          </p:nvPr>
        </p:nvSpPr>
        <p:spPr>
          <a:xfrm>
            <a:off x="967932" y="4862890"/>
            <a:ext cx="10769600" cy="1707282"/>
          </a:xfrm>
        </p:spPr>
        <p:txBody>
          <a:bodyPr vert="horz" lIns="91440" tIns="45720" rIns="91440" bIns="45720" rtlCol="0" anchor="t">
            <a:normAutofit/>
          </a:bodyPr>
          <a:lstStyle/>
          <a:p>
            <a:pPr lvl="1"/>
            <a:r>
              <a:rPr lang="en-US" sz="2800">
                <a:solidFill>
                  <a:schemeClr val="accent1"/>
                </a:solidFill>
                <a:ea typeface="+mn-lt"/>
                <a:cs typeface="+mn-lt"/>
              </a:rPr>
              <a:t>Unknow resources or author</a:t>
            </a:r>
          </a:p>
          <a:p>
            <a:pPr lvl="1"/>
            <a:r>
              <a:rPr lang="en-US" sz="2800">
                <a:solidFill>
                  <a:schemeClr val="accent1"/>
                </a:solidFill>
                <a:ea typeface="+mn-lt"/>
                <a:cs typeface="+mn-lt"/>
              </a:rPr>
              <a:t>Fast spreading</a:t>
            </a:r>
          </a:p>
          <a:p>
            <a:pPr lvl="1"/>
            <a:r>
              <a:rPr lang="en-US" sz="2800">
                <a:solidFill>
                  <a:schemeClr val="accent1"/>
                </a:solidFill>
                <a:ea typeface="+mn-lt"/>
                <a:cs typeface="+mn-lt"/>
              </a:rPr>
              <a:t>Not all news have pictures!</a:t>
            </a:r>
            <a:endParaRPr lang="en-US" sz="2800" strike="sngStrike">
              <a:solidFill>
                <a:schemeClr val="accent1"/>
              </a:solidFill>
              <a:ea typeface="+mn-lt"/>
              <a:cs typeface="+mn-lt"/>
            </a:endParaRPr>
          </a:p>
        </p:txBody>
      </p:sp>
      <p:cxnSp>
        <p:nvCxnSpPr>
          <p:cNvPr id="9" name="Straight Arrow Connector 8">
            <a:extLst>
              <a:ext uri="{FF2B5EF4-FFF2-40B4-BE49-F238E27FC236}">
                <a16:creationId xmlns:a16="http://schemas.microsoft.com/office/drawing/2014/main" id="{A9EEC8D9-2337-4842-BCA7-62214F56D13B}"/>
              </a:ext>
            </a:extLst>
          </p:cNvPr>
          <p:cNvCxnSpPr/>
          <p:nvPr/>
        </p:nvCxnSpPr>
        <p:spPr>
          <a:xfrm>
            <a:off x="28575" y="968375"/>
            <a:ext cx="12128500" cy="0"/>
          </a:xfrm>
          <a:prstGeom prst="straightConnector1">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8" name="Google Shape;113;p21">
            <a:extLst>
              <a:ext uri="{FF2B5EF4-FFF2-40B4-BE49-F238E27FC236}">
                <a16:creationId xmlns:a16="http://schemas.microsoft.com/office/drawing/2014/main" id="{ED51C9A4-2C88-4ABC-BF08-CE24BEF48D55}"/>
              </a:ext>
            </a:extLst>
          </p:cNvPr>
          <p:cNvSpPr/>
          <p:nvPr/>
        </p:nvSpPr>
        <p:spPr>
          <a:xfrm>
            <a:off x="0" y="6436483"/>
            <a:ext cx="12192000" cy="421358"/>
          </a:xfrm>
          <a:prstGeom prst="rect">
            <a:avLst/>
          </a:prstGeom>
          <a:solidFill>
            <a:srgbClr val="100D2F"/>
          </a:solidFill>
          <a:ln>
            <a:noFill/>
          </a:ln>
          <a:effectLst>
            <a:outerShdw blurRad="40000" dist="23000" dir="5400000" rotWithShape="0">
              <a:srgbClr val="000000">
                <a:alpha val="34900"/>
              </a:srgbClr>
            </a:outerShdw>
          </a:effectLst>
        </p:spPr>
        <p:txBody>
          <a:bodyPr spcFirstLastPara="1" wrap="square" lIns="121900" tIns="60933" rIns="121900" bIns="60933" anchor="ctr" anchorCtr="0">
            <a:noAutofit/>
          </a:bodyPr>
          <a:lstStyle/>
          <a:p>
            <a:pPr algn="ctr"/>
            <a:endParaRPr lang="en-US" sz="2400">
              <a:latin typeface="Calibri"/>
              <a:ea typeface="Calibri"/>
              <a:cs typeface="Calibri"/>
              <a:sym typeface="Calibri"/>
            </a:endParaRPr>
          </a:p>
        </p:txBody>
      </p:sp>
      <p:pic>
        <p:nvPicPr>
          <p:cNvPr id="10" name="Google Shape;115;p21">
            <a:extLst>
              <a:ext uri="{FF2B5EF4-FFF2-40B4-BE49-F238E27FC236}">
                <a16:creationId xmlns:a16="http://schemas.microsoft.com/office/drawing/2014/main" id="{AB41E245-7FBB-4D96-AFE6-BF844383969E}"/>
              </a:ext>
            </a:extLst>
          </p:cNvPr>
          <p:cNvPicPr preferRelativeResize="0"/>
          <p:nvPr/>
        </p:nvPicPr>
        <p:blipFill>
          <a:blip r:embed="rId3">
            <a:alphaModFix/>
          </a:blip>
          <a:stretch>
            <a:fillRect/>
          </a:stretch>
        </p:blipFill>
        <p:spPr>
          <a:xfrm>
            <a:off x="11482649" y="63171"/>
            <a:ext cx="668501" cy="670821"/>
          </a:xfrm>
          <a:prstGeom prst="rect">
            <a:avLst/>
          </a:prstGeom>
          <a:noFill/>
          <a:ln>
            <a:noFill/>
          </a:ln>
        </p:spPr>
      </p:pic>
      <p:sp>
        <p:nvSpPr>
          <p:cNvPr id="11" name="Google Shape;114;p21">
            <a:extLst>
              <a:ext uri="{FF2B5EF4-FFF2-40B4-BE49-F238E27FC236}">
                <a16:creationId xmlns:a16="http://schemas.microsoft.com/office/drawing/2014/main" id="{A6760108-CFE2-4AD3-ACFF-92E206AE6D0A}"/>
              </a:ext>
            </a:extLst>
          </p:cNvPr>
          <p:cNvSpPr txBox="1"/>
          <p:nvPr/>
        </p:nvSpPr>
        <p:spPr>
          <a:xfrm>
            <a:off x="10708255" y="6328353"/>
            <a:ext cx="1277925" cy="508800"/>
          </a:xfrm>
          <a:prstGeom prst="rect">
            <a:avLst/>
          </a:prstGeom>
          <a:noFill/>
          <a:ln>
            <a:noFill/>
          </a:ln>
        </p:spPr>
        <p:txBody>
          <a:bodyPr spcFirstLastPara="1" wrap="square" lIns="121900" tIns="60933" rIns="121900" bIns="60933" anchor="ctr" anchorCtr="0">
            <a:noAutofit/>
          </a:bodyPr>
          <a:lstStyle/>
          <a:p>
            <a:pPr lvl="0">
              <a:buClr>
                <a:srgbClr val="BFBFBF"/>
              </a:buClr>
              <a:buSzPts val="1400"/>
            </a:pPr>
            <a:r>
              <a:rPr lang="en-US" sz="2400">
                <a:solidFill>
                  <a:srgbClr val="BFBFBF"/>
                </a:solidFill>
              </a:rPr>
              <a:t>1/11</a:t>
            </a:r>
            <a:endParaRPr lang="en-US" sz="2400"/>
          </a:p>
        </p:txBody>
      </p:sp>
      <p:sp>
        <p:nvSpPr>
          <p:cNvPr id="14" name="TextBox 13">
            <a:extLst>
              <a:ext uri="{FF2B5EF4-FFF2-40B4-BE49-F238E27FC236}">
                <a16:creationId xmlns:a16="http://schemas.microsoft.com/office/drawing/2014/main" id="{717F89EE-6487-42B7-A093-65936A48962D}"/>
              </a:ext>
            </a:extLst>
          </p:cNvPr>
          <p:cNvSpPr txBox="1"/>
          <p:nvPr/>
        </p:nvSpPr>
        <p:spPr>
          <a:xfrm>
            <a:off x="597788" y="1752207"/>
            <a:ext cx="1952999" cy="1384995"/>
          </a:xfrm>
          <a:prstGeom prst="rect">
            <a:avLst/>
          </a:prstGeom>
          <a:noFill/>
        </p:spPr>
        <p:txBody>
          <a:bodyPr wrap="square">
            <a:spAutoFit/>
          </a:bodyPr>
          <a:lstStyle/>
          <a:p>
            <a:pPr algn="ctr"/>
            <a:r>
              <a:rPr lang="en-US" sz="2800">
                <a:solidFill>
                  <a:schemeClr val="tx1">
                    <a:lumMod val="95000"/>
                    <a:lumOff val="5000"/>
                  </a:schemeClr>
                </a:solidFill>
                <a:ea typeface="+mn-lt"/>
                <a:cs typeface="+mn-lt"/>
              </a:rPr>
              <a:t>Growth of social media</a:t>
            </a:r>
            <a:endParaRPr lang="en-US" sz="2800">
              <a:solidFill>
                <a:schemeClr val="tx1">
                  <a:lumMod val="95000"/>
                  <a:lumOff val="5000"/>
                </a:schemeClr>
              </a:solidFill>
            </a:endParaRPr>
          </a:p>
        </p:txBody>
      </p:sp>
      <p:sp>
        <p:nvSpPr>
          <p:cNvPr id="15" name="TextBox 14">
            <a:extLst>
              <a:ext uri="{FF2B5EF4-FFF2-40B4-BE49-F238E27FC236}">
                <a16:creationId xmlns:a16="http://schemas.microsoft.com/office/drawing/2014/main" id="{000CEDD4-FF96-4EBD-917D-8087776339A6}"/>
              </a:ext>
            </a:extLst>
          </p:cNvPr>
          <p:cNvSpPr txBox="1"/>
          <p:nvPr/>
        </p:nvSpPr>
        <p:spPr>
          <a:xfrm>
            <a:off x="3255016" y="1702477"/>
            <a:ext cx="2302498" cy="1384995"/>
          </a:xfrm>
          <a:prstGeom prst="rect">
            <a:avLst/>
          </a:prstGeom>
          <a:noFill/>
        </p:spPr>
        <p:txBody>
          <a:bodyPr wrap="square">
            <a:spAutoFit/>
          </a:bodyPr>
          <a:lstStyle/>
          <a:p>
            <a:pPr algn="ctr"/>
            <a:r>
              <a:rPr lang="en-US" sz="2800">
                <a:solidFill>
                  <a:schemeClr val="tx1">
                    <a:lumMod val="95000"/>
                    <a:lumOff val="5000"/>
                  </a:schemeClr>
                </a:solidFill>
                <a:ea typeface="+mn-lt"/>
                <a:cs typeface="+mn-lt"/>
              </a:rPr>
              <a:t>Increased user generated content</a:t>
            </a:r>
            <a:endParaRPr lang="en-US" sz="2800">
              <a:solidFill>
                <a:schemeClr val="tx1">
                  <a:lumMod val="95000"/>
                  <a:lumOff val="5000"/>
                </a:schemeClr>
              </a:solidFill>
            </a:endParaRPr>
          </a:p>
        </p:txBody>
      </p:sp>
      <p:sp>
        <p:nvSpPr>
          <p:cNvPr id="18" name="Rectangle 17">
            <a:extLst>
              <a:ext uri="{FF2B5EF4-FFF2-40B4-BE49-F238E27FC236}">
                <a16:creationId xmlns:a16="http://schemas.microsoft.com/office/drawing/2014/main" id="{00B94E32-5BAB-44EE-AA81-54E594EB4230}"/>
              </a:ext>
            </a:extLst>
          </p:cNvPr>
          <p:cNvSpPr/>
          <p:nvPr/>
        </p:nvSpPr>
        <p:spPr>
          <a:xfrm>
            <a:off x="6267886" y="1632932"/>
            <a:ext cx="2302498" cy="1504055"/>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F34B4BEC-D43F-43EB-9E8F-067F75D1BED4}"/>
              </a:ext>
            </a:extLst>
          </p:cNvPr>
          <p:cNvSpPr/>
          <p:nvPr/>
        </p:nvSpPr>
        <p:spPr>
          <a:xfrm>
            <a:off x="5595200" y="2217761"/>
            <a:ext cx="609600" cy="342009"/>
          </a:xfrm>
          <a:prstGeom prst="right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87A44F14-FB41-4858-ABF0-251EAF6138EF}"/>
              </a:ext>
            </a:extLst>
          </p:cNvPr>
          <p:cNvSpPr txBox="1"/>
          <p:nvPr/>
        </p:nvSpPr>
        <p:spPr>
          <a:xfrm>
            <a:off x="6250952" y="1688872"/>
            <a:ext cx="2302498" cy="1446550"/>
          </a:xfrm>
          <a:prstGeom prst="rect">
            <a:avLst/>
          </a:prstGeom>
          <a:noFill/>
        </p:spPr>
        <p:txBody>
          <a:bodyPr wrap="square">
            <a:spAutoFit/>
          </a:bodyPr>
          <a:lstStyle/>
          <a:p>
            <a:pPr algn="ctr"/>
            <a:r>
              <a:rPr lang="en-US" sz="2800">
                <a:solidFill>
                  <a:schemeClr val="tx1">
                    <a:lumMod val="95000"/>
                    <a:lumOff val="5000"/>
                  </a:schemeClr>
                </a:solidFill>
                <a:ea typeface="+mn-lt"/>
                <a:cs typeface="+mn-lt"/>
              </a:rPr>
              <a:t>Increased </a:t>
            </a:r>
            <a:r>
              <a:rPr lang="en-US" sz="3200" b="1">
                <a:solidFill>
                  <a:srgbClr val="FF0000"/>
                </a:solidFill>
                <a:ea typeface="+mn-lt"/>
                <a:cs typeface="+mn-lt"/>
              </a:rPr>
              <a:t>false</a:t>
            </a:r>
            <a:r>
              <a:rPr lang="en-US" sz="2800">
                <a:solidFill>
                  <a:schemeClr val="tx1">
                    <a:lumMod val="95000"/>
                    <a:lumOff val="5000"/>
                  </a:schemeClr>
                </a:solidFill>
                <a:ea typeface="+mn-lt"/>
                <a:cs typeface="+mn-lt"/>
              </a:rPr>
              <a:t> information</a:t>
            </a:r>
            <a:endParaRPr lang="en-US" sz="2800">
              <a:solidFill>
                <a:schemeClr val="tx1">
                  <a:lumMod val="95000"/>
                  <a:lumOff val="5000"/>
                </a:schemeClr>
              </a:solidFill>
            </a:endParaRPr>
          </a:p>
        </p:txBody>
      </p:sp>
      <p:sp>
        <p:nvSpPr>
          <p:cNvPr id="21" name="Arrow: Right 20">
            <a:extLst>
              <a:ext uri="{FF2B5EF4-FFF2-40B4-BE49-F238E27FC236}">
                <a16:creationId xmlns:a16="http://schemas.microsoft.com/office/drawing/2014/main" id="{DF9227A2-412D-44CF-AB26-8770811E07D5}"/>
              </a:ext>
            </a:extLst>
          </p:cNvPr>
          <p:cNvSpPr/>
          <p:nvPr/>
        </p:nvSpPr>
        <p:spPr>
          <a:xfrm>
            <a:off x="2617691" y="2198028"/>
            <a:ext cx="609600" cy="342009"/>
          </a:xfrm>
          <a:prstGeom prst="right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6FD8898-9B8F-49FA-8A35-E37CB642D63A}"/>
              </a:ext>
            </a:extLst>
          </p:cNvPr>
          <p:cNvSpPr/>
          <p:nvPr/>
        </p:nvSpPr>
        <p:spPr>
          <a:xfrm>
            <a:off x="9271211" y="1671163"/>
            <a:ext cx="2302498" cy="1504055"/>
          </a:xfrm>
          <a:prstGeom prst="rect">
            <a:avLst/>
          </a:prstGeom>
          <a:solidFill>
            <a:schemeClr val="accent5">
              <a:lumMod val="40000"/>
              <a:lumOff val="6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07C62FDE-C5C7-4457-897F-E8B466D487BB}"/>
              </a:ext>
            </a:extLst>
          </p:cNvPr>
          <p:cNvSpPr/>
          <p:nvPr/>
        </p:nvSpPr>
        <p:spPr>
          <a:xfrm>
            <a:off x="8615459" y="2196723"/>
            <a:ext cx="609600" cy="342009"/>
          </a:xfrm>
          <a:prstGeom prst="rightArrow">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24D050CB-CA09-452A-A995-6924F53EAA25}"/>
              </a:ext>
            </a:extLst>
          </p:cNvPr>
          <p:cNvSpPr txBox="1"/>
          <p:nvPr/>
        </p:nvSpPr>
        <p:spPr>
          <a:xfrm>
            <a:off x="9219977" y="1637053"/>
            <a:ext cx="2302498" cy="1569660"/>
          </a:xfrm>
          <a:prstGeom prst="rect">
            <a:avLst/>
          </a:prstGeom>
          <a:noFill/>
        </p:spPr>
        <p:txBody>
          <a:bodyPr wrap="square">
            <a:spAutoFit/>
          </a:bodyPr>
          <a:lstStyle/>
          <a:p>
            <a:pPr algn="ctr"/>
            <a:r>
              <a:rPr lang="en-US" sz="2800">
                <a:solidFill>
                  <a:schemeClr val="tx1">
                    <a:lumMod val="95000"/>
                    <a:lumOff val="5000"/>
                  </a:schemeClr>
                </a:solidFill>
                <a:ea typeface="+mn-lt"/>
                <a:cs typeface="+mn-lt"/>
              </a:rPr>
              <a:t>Increased</a:t>
            </a:r>
            <a:r>
              <a:rPr lang="en-US" sz="3200">
                <a:solidFill>
                  <a:schemeClr val="tx1">
                    <a:lumMod val="95000"/>
                    <a:lumOff val="5000"/>
                  </a:schemeClr>
                </a:solidFill>
                <a:ea typeface="+mn-lt"/>
                <a:cs typeface="+mn-lt"/>
              </a:rPr>
              <a:t> </a:t>
            </a:r>
            <a:r>
              <a:rPr lang="en-US" sz="3200" b="1">
                <a:solidFill>
                  <a:srgbClr val="FF0000"/>
                </a:solidFill>
                <a:ea typeface="+mn-lt"/>
                <a:cs typeface="+mn-lt"/>
              </a:rPr>
              <a:t>Loses</a:t>
            </a:r>
          </a:p>
          <a:p>
            <a:pPr algn="ctr"/>
            <a:r>
              <a:rPr lang="en-US" sz="3200" b="1">
                <a:solidFill>
                  <a:srgbClr val="FF0000"/>
                </a:solidFill>
                <a:ea typeface="+mn-lt"/>
                <a:cs typeface="+mn-lt"/>
              </a:rPr>
              <a:t>Crimes</a:t>
            </a:r>
            <a:endParaRPr lang="en-US" sz="2000" b="1">
              <a:solidFill>
                <a:srgbClr val="FF0000"/>
              </a:solidFill>
            </a:endParaRPr>
          </a:p>
        </p:txBody>
      </p:sp>
      <p:sp>
        <p:nvSpPr>
          <p:cNvPr id="25" name="Rectangle 24">
            <a:extLst>
              <a:ext uri="{FF2B5EF4-FFF2-40B4-BE49-F238E27FC236}">
                <a16:creationId xmlns:a16="http://schemas.microsoft.com/office/drawing/2014/main" id="{228CFD3E-0FA9-4C3B-A512-E9B0E9B423DB}"/>
              </a:ext>
            </a:extLst>
          </p:cNvPr>
          <p:cNvSpPr/>
          <p:nvPr/>
        </p:nvSpPr>
        <p:spPr>
          <a:xfrm>
            <a:off x="448118" y="3696484"/>
            <a:ext cx="11289414" cy="919571"/>
          </a:xfrm>
          <a:prstGeom prst="rect">
            <a:avLst/>
          </a:prstGeom>
          <a:solidFill>
            <a:schemeClr val="accent6">
              <a:lumMod val="40000"/>
              <a:lumOff val="6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ln w="0"/>
                <a:solidFill>
                  <a:schemeClr val="tx1"/>
                </a:solidFill>
                <a:effectLst>
                  <a:outerShdw blurRad="38100" dist="19050" dir="2700000" algn="tl" rotWithShape="0">
                    <a:schemeClr val="dk1">
                      <a:alpha val="40000"/>
                    </a:schemeClr>
                  </a:outerShdw>
                </a:effectLst>
                <a:ea typeface="+mn-lt"/>
                <a:cs typeface="+mn-lt"/>
              </a:rPr>
              <a:t>It is vital to validate the information, but it is not easy…</a:t>
            </a:r>
            <a:endParaRPr lang="en-US" sz="360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1525386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9F536-3AE6-43A4-8DF4-5477028507C6}"/>
              </a:ext>
            </a:extLst>
          </p:cNvPr>
          <p:cNvSpPr>
            <a:spLocks noGrp="1"/>
          </p:cNvSpPr>
          <p:nvPr>
            <p:ph type="title"/>
          </p:nvPr>
        </p:nvSpPr>
        <p:spPr>
          <a:xfrm>
            <a:off x="266700" y="-206375"/>
            <a:ext cx="10515600" cy="1325563"/>
          </a:xfrm>
        </p:spPr>
        <p:txBody>
          <a:bodyPr/>
          <a:lstStyle/>
          <a:p>
            <a:r>
              <a:rPr lang="en-US"/>
              <a:t>Preliminary Results</a:t>
            </a:r>
          </a:p>
        </p:txBody>
      </p:sp>
      <p:sp>
        <p:nvSpPr>
          <p:cNvPr id="57" name="Google Shape;113;p21">
            <a:extLst>
              <a:ext uri="{FF2B5EF4-FFF2-40B4-BE49-F238E27FC236}">
                <a16:creationId xmlns:a16="http://schemas.microsoft.com/office/drawing/2014/main" id="{C921995D-40E2-4473-A0DD-5D9B8B6FAFD6}"/>
              </a:ext>
            </a:extLst>
          </p:cNvPr>
          <p:cNvSpPr/>
          <p:nvPr/>
        </p:nvSpPr>
        <p:spPr>
          <a:xfrm>
            <a:off x="0" y="6349041"/>
            <a:ext cx="12192000" cy="508800"/>
          </a:xfrm>
          <a:prstGeom prst="rect">
            <a:avLst/>
          </a:prstGeom>
          <a:solidFill>
            <a:srgbClr val="100D2F"/>
          </a:solidFill>
          <a:ln>
            <a:noFill/>
          </a:ln>
          <a:effectLst>
            <a:outerShdw blurRad="40000" dist="23000" dir="5400000" rotWithShape="0">
              <a:srgbClr val="000000">
                <a:alpha val="34900"/>
              </a:srgbClr>
            </a:outerShdw>
          </a:effectLst>
        </p:spPr>
        <p:txBody>
          <a:bodyPr spcFirstLastPara="1" wrap="square" lIns="121900" tIns="60933" rIns="121900" bIns="60933" anchor="ctr" anchorCtr="0">
            <a:noAutofit/>
          </a:bodyPr>
          <a:lstStyle/>
          <a:p>
            <a:pPr algn="ctr"/>
            <a:endParaRPr lang="en-US" sz="2400">
              <a:latin typeface="Calibri"/>
              <a:ea typeface="Calibri"/>
              <a:cs typeface="Calibri"/>
              <a:sym typeface="Calibri"/>
            </a:endParaRPr>
          </a:p>
        </p:txBody>
      </p:sp>
      <p:pic>
        <p:nvPicPr>
          <p:cNvPr id="58" name="Google Shape;115;p21">
            <a:extLst>
              <a:ext uri="{FF2B5EF4-FFF2-40B4-BE49-F238E27FC236}">
                <a16:creationId xmlns:a16="http://schemas.microsoft.com/office/drawing/2014/main" id="{3EB4A3F9-38D2-417B-B3EA-FB430D0B7716}"/>
              </a:ext>
            </a:extLst>
          </p:cNvPr>
          <p:cNvPicPr preferRelativeResize="0"/>
          <p:nvPr/>
        </p:nvPicPr>
        <p:blipFill>
          <a:blip r:embed="rId3">
            <a:alphaModFix/>
          </a:blip>
          <a:stretch>
            <a:fillRect/>
          </a:stretch>
        </p:blipFill>
        <p:spPr>
          <a:xfrm>
            <a:off x="11482649" y="63171"/>
            <a:ext cx="668501" cy="670821"/>
          </a:xfrm>
          <a:prstGeom prst="rect">
            <a:avLst/>
          </a:prstGeom>
          <a:noFill/>
          <a:ln>
            <a:noFill/>
          </a:ln>
        </p:spPr>
      </p:pic>
      <p:sp>
        <p:nvSpPr>
          <p:cNvPr id="59" name="Google Shape;114;p21">
            <a:extLst>
              <a:ext uri="{FF2B5EF4-FFF2-40B4-BE49-F238E27FC236}">
                <a16:creationId xmlns:a16="http://schemas.microsoft.com/office/drawing/2014/main" id="{906539B0-7231-4B8D-8884-FA19C9B89283}"/>
              </a:ext>
            </a:extLst>
          </p:cNvPr>
          <p:cNvSpPr txBox="1"/>
          <p:nvPr/>
        </p:nvSpPr>
        <p:spPr>
          <a:xfrm>
            <a:off x="10708255" y="6328353"/>
            <a:ext cx="1277925" cy="508800"/>
          </a:xfrm>
          <a:prstGeom prst="rect">
            <a:avLst/>
          </a:prstGeom>
          <a:noFill/>
          <a:ln>
            <a:noFill/>
          </a:ln>
        </p:spPr>
        <p:txBody>
          <a:bodyPr spcFirstLastPara="1" wrap="square" lIns="121900" tIns="60933" rIns="121900" bIns="60933" anchor="ctr" anchorCtr="0">
            <a:noAutofit/>
          </a:bodyPr>
          <a:lstStyle/>
          <a:p>
            <a:pPr lvl="0">
              <a:buClr>
                <a:srgbClr val="BFBFBF"/>
              </a:buClr>
              <a:buSzPts val="1400"/>
            </a:pPr>
            <a:r>
              <a:rPr lang="en-US" sz="2400">
                <a:solidFill>
                  <a:srgbClr val="BFBFBF"/>
                </a:solidFill>
              </a:rPr>
              <a:t>9/11</a:t>
            </a:r>
            <a:endParaRPr lang="en-US" sz="2400"/>
          </a:p>
        </p:txBody>
      </p:sp>
      <mc:AlternateContent xmlns:mc="http://schemas.openxmlformats.org/markup-compatibility/2006" xmlns:p14="http://schemas.microsoft.com/office/powerpoint/2010/main">
        <mc:Choice Requires="p14">
          <p:contentPart p14:bwMode="auto" r:id="rId4">
            <p14:nvContentPartPr>
              <p14:cNvPr id="63" name="Ink 62">
                <a:extLst>
                  <a:ext uri="{FF2B5EF4-FFF2-40B4-BE49-F238E27FC236}">
                    <a16:creationId xmlns:a16="http://schemas.microsoft.com/office/drawing/2014/main" id="{56554DE2-ADE5-45CA-A5DA-0DD7B957B5ED}"/>
                  </a:ext>
                </a:extLst>
              </p14:cNvPr>
              <p14:cNvContentPartPr/>
              <p14:nvPr/>
            </p14:nvContentPartPr>
            <p14:xfrm>
              <a:off x="-446924" y="394525"/>
              <a:ext cx="360" cy="360"/>
            </p14:xfrm>
          </p:contentPart>
        </mc:Choice>
        <mc:Fallback xmlns="">
          <p:pic>
            <p:nvPicPr>
              <p:cNvPr id="63" name="Ink 62">
                <a:extLst>
                  <a:ext uri="{FF2B5EF4-FFF2-40B4-BE49-F238E27FC236}">
                    <a16:creationId xmlns:a16="http://schemas.microsoft.com/office/drawing/2014/main" id="{56554DE2-ADE5-45CA-A5DA-0DD7B957B5ED}"/>
                  </a:ext>
                </a:extLst>
              </p:cNvPr>
              <p:cNvPicPr/>
              <p:nvPr/>
            </p:nvPicPr>
            <p:blipFill>
              <a:blip r:embed="rId5"/>
              <a:stretch>
                <a:fillRect/>
              </a:stretch>
            </p:blipFill>
            <p:spPr>
              <a:xfrm>
                <a:off x="-464924" y="376525"/>
                <a:ext cx="36000" cy="36000"/>
              </a:xfrm>
              <a:prstGeom prst="rect">
                <a:avLst/>
              </a:prstGeom>
            </p:spPr>
          </p:pic>
        </mc:Fallback>
      </mc:AlternateContent>
      <p:pic>
        <p:nvPicPr>
          <p:cNvPr id="4" name="Content Placeholder 3" descr="Chart&#10;&#10;Description automatically generated">
            <a:extLst>
              <a:ext uri="{FF2B5EF4-FFF2-40B4-BE49-F238E27FC236}">
                <a16:creationId xmlns:a16="http://schemas.microsoft.com/office/drawing/2014/main" id="{8A285D52-6CA3-4192-B4EC-2F9EF5E730F3}"/>
              </a:ext>
            </a:extLst>
          </p:cNvPr>
          <p:cNvPicPr>
            <a:picLocks noGrp="1" noChangeAspect="1"/>
          </p:cNvPicPr>
          <p:nvPr>
            <p:ph idx="1"/>
          </p:nvPr>
        </p:nvPicPr>
        <p:blipFill rotWithShape="1">
          <a:blip r:embed="rId6">
            <a:extLst>
              <a:ext uri="{28A0092B-C50C-407E-A947-70E740481C1C}">
                <a14:useLocalDpi xmlns:a14="http://schemas.microsoft.com/office/drawing/2010/main" val="0"/>
              </a:ext>
            </a:extLst>
          </a:blip>
          <a:srcRect l="6859" r="8628"/>
          <a:stretch/>
        </p:blipFill>
        <p:spPr>
          <a:xfrm>
            <a:off x="217714" y="1415859"/>
            <a:ext cx="11649901" cy="4410805"/>
          </a:xfrm>
        </p:spPr>
      </p:pic>
      <p:cxnSp>
        <p:nvCxnSpPr>
          <p:cNvPr id="3" name="Straight Arrow Connector 2">
            <a:extLst>
              <a:ext uri="{FF2B5EF4-FFF2-40B4-BE49-F238E27FC236}">
                <a16:creationId xmlns:a16="http://schemas.microsoft.com/office/drawing/2014/main" id="{13F937CA-86E8-44C5-BE0D-C09CED99ADA8}"/>
              </a:ext>
            </a:extLst>
          </p:cNvPr>
          <p:cNvCxnSpPr/>
          <p:nvPr/>
        </p:nvCxnSpPr>
        <p:spPr>
          <a:xfrm>
            <a:off x="3175" y="955675"/>
            <a:ext cx="12128500" cy="0"/>
          </a:xfrm>
          <a:prstGeom prst="straightConnector1">
            <a:avLst/>
          </a:prstGeom>
          <a:ln w="5715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01381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Chart, pie chart&#10;&#10;Description automatically generated">
            <a:extLst>
              <a:ext uri="{FF2B5EF4-FFF2-40B4-BE49-F238E27FC236}">
                <a16:creationId xmlns:a16="http://schemas.microsoft.com/office/drawing/2014/main" id="{169901B3-6ED3-4B02-A0E9-AB90948700B2}"/>
              </a:ext>
            </a:extLst>
          </p:cNvPr>
          <p:cNvPicPr>
            <a:picLocks noChangeAspect="1"/>
          </p:cNvPicPr>
          <p:nvPr/>
        </p:nvPicPr>
        <p:blipFill>
          <a:blip r:embed="rId3"/>
          <a:stretch>
            <a:fillRect/>
          </a:stretch>
        </p:blipFill>
        <p:spPr>
          <a:xfrm>
            <a:off x="267659" y="2353466"/>
            <a:ext cx="3045125" cy="3183840"/>
          </a:xfrm>
          <a:prstGeom prst="rect">
            <a:avLst/>
          </a:prstGeom>
        </p:spPr>
      </p:pic>
      <p:sp>
        <p:nvSpPr>
          <p:cNvPr id="7" name="TextBox 6">
            <a:extLst>
              <a:ext uri="{FF2B5EF4-FFF2-40B4-BE49-F238E27FC236}">
                <a16:creationId xmlns:a16="http://schemas.microsoft.com/office/drawing/2014/main" id="{F3AF92E8-F131-4AB0-8B85-C03E55B86CA2}"/>
              </a:ext>
            </a:extLst>
          </p:cNvPr>
          <p:cNvSpPr txBox="1"/>
          <p:nvPr/>
        </p:nvSpPr>
        <p:spPr>
          <a:xfrm>
            <a:off x="375728" y="1170556"/>
            <a:ext cx="3045124"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franklin-gothic-urw"/>
              </a:rPr>
              <a:t>About 6-in-10 Americans get news from social media</a:t>
            </a:r>
          </a:p>
        </p:txBody>
      </p:sp>
      <p:pic>
        <p:nvPicPr>
          <p:cNvPr id="10" name="Picture 10" descr="Chart, shape, bubble chart&#10;&#10;Description automatically generated">
            <a:extLst>
              <a:ext uri="{FF2B5EF4-FFF2-40B4-BE49-F238E27FC236}">
                <a16:creationId xmlns:a16="http://schemas.microsoft.com/office/drawing/2014/main" id="{F63F6023-3275-4014-8A98-659AC7052276}"/>
              </a:ext>
            </a:extLst>
          </p:cNvPr>
          <p:cNvPicPr>
            <a:picLocks noChangeAspect="1"/>
          </p:cNvPicPr>
          <p:nvPr/>
        </p:nvPicPr>
        <p:blipFill>
          <a:blip r:embed="rId4"/>
          <a:stretch>
            <a:fillRect/>
          </a:stretch>
        </p:blipFill>
        <p:spPr>
          <a:xfrm>
            <a:off x="4203605" y="2141904"/>
            <a:ext cx="3546602" cy="4107296"/>
          </a:xfrm>
          <a:prstGeom prst="rect">
            <a:avLst/>
          </a:prstGeom>
        </p:spPr>
      </p:pic>
      <p:sp>
        <p:nvSpPr>
          <p:cNvPr id="11" name="TextBox 10">
            <a:extLst>
              <a:ext uri="{FF2B5EF4-FFF2-40B4-BE49-F238E27FC236}">
                <a16:creationId xmlns:a16="http://schemas.microsoft.com/office/drawing/2014/main" id="{B632DD48-8A63-4277-95B4-C1A8AE5378F0}"/>
              </a:ext>
            </a:extLst>
          </p:cNvPr>
          <p:cNvSpPr txBox="1"/>
          <p:nvPr/>
        </p:nvSpPr>
        <p:spPr>
          <a:xfrm>
            <a:off x="4537974" y="1115683"/>
            <a:ext cx="3001992"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franklin-gothic-urw"/>
              </a:rPr>
              <a:t>Facebook stands out as regular source of news for Americans</a:t>
            </a:r>
          </a:p>
        </p:txBody>
      </p:sp>
      <p:cxnSp>
        <p:nvCxnSpPr>
          <p:cNvPr id="13" name="Straight Arrow Connector 12">
            <a:extLst>
              <a:ext uri="{FF2B5EF4-FFF2-40B4-BE49-F238E27FC236}">
                <a16:creationId xmlns:a16="http://schemas.microsoft.com/office/drawing/2014/main" id="{D7C2AEBA-69F1-4B63-8B76-DAD1177BFF6C}"/>
              </a:ext>
            </a:extLst>
          </p:cNvPr>
          <p:cNvCxnSpPr/>
          <p:nvPr/>
        </p:nvCxnSpPr>
        <p:spPr>
          <a:xfrm>
            <a:off x="28575" y="941298"/>
            <a:ext cx="12128500" cy="0"/>
          </a:xfrm>
          <a:prstGeom prst="straightConnector1">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15" name="Title 1">
            <a:extLst>
              <a:ext uri="{FF2B5EF4-FFF2-40B4-BE49-F238E27FC236}">
                <a16:creationId xmlns:a16="http://schemas.microsoft.com/office/drawing/2014/main" id="{A1C9B139-A53A-49BE-85D2-62FD21419B4B}"/>
              </a:ext>
            </a:extLst>
          </p:cNvPr>
          <p:cNvSpPr>
            <a:spLocks noGrp="1"/>
          </p:cNvSpPr>
          <p:nvPr>
            <p:ph type="title"/>
          </p:nvPr>
        </p:nvSpPr>
        <p:spPr>
          <a:xfrm>
            <a:off x="176841" y="-256216"/>
            <a:ext cx="7640129" cy="1325563"/>
          </a:xfrm>
        </p:spPr>
        <p:txBody>
          <a:bodyPr/>
          <a:lstStyle/>
          <a:p>
            <a:r>
              <a:rPr lang="en-US"/>
              <a:t>Motivation – Why it is vital?</a:t>
            </a:r>
          </a:p>
        </p:txBody>
      </p:sp>
      <p:sp>
        <p:nvSpPr>
          <p:cNvPr id="16" name="TextBox 15">
            <a:extLst>
              <a:ext uri="{FF2B5EF4-FFF2-40B4-BE49-F238E27FC236}">
                <a16:creationId xmlns:a16="http://schemas.microsoft.com/office/drawing/2014/main" id="{F2781939-7929-49B0-BBB6-E4772B9A13F8}"/>
              </a:ext>
            </a:extLst>
          </p:cNvPr>
          <p:cNvSpPr txBox="1"/>
          <p:nvPr/>
        </p:nvSpPr>
        <p:spPr>
          <a:xfrm>
            <a:off x="75457" y="6014770"/>
            <a:ext cx="25216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[Gottfried et al. 2016]</a:t>
            </a:r>
          </a:p>
        </p:txBody>
      </p:sp>
      <p:sp>
        <p:nvSpPr>
          <p:cNvPr id="17" name="Google Shape;113;p21">
            <a:extLst>
              <a:ext uri="{FF2B5EF4-FFF2-40B4-BE49-F238E27FC236}">
                <a16:creationId xmlns:a16="http://schemas.microsoft.com/office/drawing/2014/main" id="{C38C221D-29A7-459F-AF4B-2569CD8B8DA6}"/>
              </a:ext>
            </a:extLst>
          </p:cNvPr>
          <p:cNvSpPr/>
          <p:nvPr/>
        </p:nvSpPr>
        <p:spPr>
          <a:xfrm>
            <a:off x="0" y="6436483"/>
            <a:ext cx="12192000" cy="421358"/>
          </a:xfrm>
          <a:prstGeom prst="rect">
            <a:avLst/>
          </a:prstGeom>
          <a:solidFill>
            <a:srgbClr val="100D2F"/>
          </a:solidFill>
          <a:ln>
            <a:noFill/>
          </a:ln>
          <a:effectLst>
            <a:outerShdw blurRad="40000" dist="23000" dir="5400000" rotWithShape="0">
              <a:srgbClr val="000000">
                <a:alpha val="34900"/>
              </a:srgbClr>
            </a:outerShdw>
          </a:effectLst>
        </p:spPr>
        <p:txBody>
          <a:bodyPr spcFirstLastPara="1" wrap="square" lIns="121900" tIns="60933" rIns="121900" bIns="60933" anchor="ctr" anchorCtr="0">
            <a:noAutofit/>
          </a:bodyPr>
          <a:lstStyle/>
          <a:p>
            <a:pPr algn="ctr"/>
            <a:endParaRPr lang="en-US" sz="2400">
              <a:latin typeface="Calibri"/>
              <a:ea typeface="Calibri"/>
              <a:cs typeface="Calibri"/>
              <a:sym typeface="Calibri"/>
            </a:endParaRPr>
          </a:p>
        </p:txBody>
      </p:sp>
      <p:pic>
        <p:nvPicPr>
          <p:cNvPr id="18" name="Google Shape;115;p21">
            <a:extLst>
              <a:ext uri="{FF2B5EF4-FFF2-40B4-BE49-F238E27FC236}">
                <a16:creationId xmlns:a16="http://schemas.microsoft.com/office/drawing/2014/main" id="{B46915D5-C7AD-4C38-818B-BDE29F651383}"/>
              </a:ext>
            </a:extLst>
          </p:cNvPr>
          <p:cNvPicPr preferRelativeResize="0"/>
          <p:nvPr/>
        </p:nvPicPr>
        <p:blipFill>
          <a:blip r:embed="rId5">
            <a:alphaModFix/>
          </a:blip>
          <a:stretch>
            <a:fillRect/>
          </a:stretch>
        </p:blipFill>
        <p:spPr>
          <a:xfrm>
            <a:off x="11482649" y="63171"/>
            <a:ext cx="668501" cy="670821"/>
          </a:xfrm>
          <a:prstGeom prst="rect">
            <a:avLst/>
          </a:prstGeom>
          <a:noFill/>
          <a:ln>
            <a:noFill/>
          </a:ln>
        </p:spPr>
      </p:pic>
      <p:sp>
        <p:nvSpPr>
          <p:cNvPr id="19" name="Google Shape;114;p21">
            <a:extLst>
              <a:ext uri="{FF2B5EF4-FFF2-40B4-BE49-F238E27FC236}">
                <a16:creationId xmlns:a16="http://schemas.microsoft.com/office/drawing/2014/main" id="{8EF6412E-7E26-4D1C-8404-030A1D94E135}"/>
              </a:ext>
            </a:extLst>
          </p:cNvPr>
          <p:cNvSpPr txBox="1"/>
          <p:nvPr/>
        </p:nvSpPr>
        <p:spPr>
          <a:xfrm>
            <a:off x="10708255" y="6328353"/>
            <a:ext cx="1277925" cy="508800"/>
          </a:xfrm>
          <a:prstGeom prst="rect">
            <a:avLst/>
          </a:prstGeom>
          <a:noFill/>
          <a:ln>
            <a:noFill/>
          </a:ln>
        </p:spPr>
        <p:txBody>
          <a:bodyPr spcFirstLastPara="1" wrap="square" lIns="121900" tIns="60933" rIns="121900" bIns="60933" anchor="ctr" anchorCtr="0">
            <a:noAutofit/>
          </a:bodyPr>
          <a:lstStyle/>
          <a:p>
            <a:pPr lvl="0">
              <a:buClr>
                <a:srgbClr val="BFBFBF"/>
              </a:buClr>
              <a:buSzPts val="1400"/>
            </a:pPr>
            <a:r>
              <a:rPr lang="en-US" sz="2400">
                <a:solidFill>
                  <a:srgbClr val="BFBFBF"/>
                </a:solidFill>
              </a:rPr>
              <a:t>2/11</a:t>
            </a:r>
            <a:endParaRPr lang="en-US" sz="2400"/>
          </a:p>
        </p:txBody>
      </p:sp>
      <p:pic>
        <p:nvPicPr>
          <p:cNvPr id="4" name="Picture 9">
            <a:extLst>
              <a:ext uri="{FF2B5EF4-FFF2-40B4-BE49-F238E27FC236}">
                <a16:creationId xmlns:a16="http://schemas.microsoft.com/office/drawing/2014/main" id="{6B5799B1-0092-4255-A55E-B9768DACA634}"/>
              </a:ext>
            </a:extLst>
          </p:cNvPr>
          <p:cNvPicPr>
            <a:picLocks noChangeAspect="1"/>
          </p:cNvPicPr>
          <p:nvPr/>
        </p:nvPicPr>
        <p:blipFill>
          <a:blip r:embed="rId6"/>
          <a:stretch>
            <a:fillRect/>
          </a:stretch>
        </p:blipFill>
        <p:spPr>
          <a:xfrm>
            <a:off x="8807754" y="2173719"/>
            <a:ext cx="2743200" cy="2696106"/>
          </a:xfrm>
          <a:prstGeom prst="rect">
            <a:avLst/>
          </a:prstGeom>
        </p:spPr>
      </p:pic>
      <p:pic>
        <p:nvPicPr>
          <p:cNvPr id="5" name="Picture 12" descr="Text&#10;&#10;Description automatically generated">
            <a:extLst>
              <a:ext uri="{FF2B5EF4-FFF2-40B4-BE49-F238E27FC236}">
                <a16:creationId xmlns:a16="http://schemas.microsoft.com/office/drawing/2014/main" id="{1E570D44-79C3-4E87-A8FD-75C769BA79D6}"/>
              </a:ext>
            </a:extLst>
          </p:cNvPr>
          <p:cNvPicPr>
            <a:picLocks noChangeAspect="1"/>
          </p:cNvPicPr>
          <p:nvPr/>
        </p:nvPicPr>
        <p:blipFill>
          <a:blip r:embed="rId7"/>
          <a:stretch>
            <a:fillRect/>
          </a:stretch>
        </p:blipFill>
        <p:spPr>
          <a:xfrm>
            <a:off x="9064358" y="5061740"/>
            <a:ext cx="2493364" cy="915149"/>
          </a:xfrm>
          <a:prstGeom prst="rect">
            <a:avLst/>
          </a:prstGeom>
        </p:spPr>
      </p:pic>
      <p:sp>
        <p:nvSpPr>
          <p:cNvPr id="12" name="TextBox 11">
            <a:extLst>
              <a:ext uri="{FF2B5EF4-FFF2-40B4-BE49-F238E27FC236}">
                <a16:creationId xmlns:a16="http://schemas.microsoft.com/office/drawing/2014/main" id="{741ED939-E074-409E-A158-6060248F3B79}"/>
              </a:ext>
            </a:extLst>
          </p:cNvPr>
          <p:cNvSpPr txBox="1"/>
          <p:nvPr/>
        </p:nvSpPr>
        <p:spPr>
          <a:xfrm>
            <a:off x="8674100" y="1117600"/>
            <a:ext cx="320745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cs typeface="Calibri"/>
              </a:rPr>
              <a:t>E</a:t>
            </a:r>
            <a:r>
              <a:rPr lang="en-US" b="1">
                <a:latin typeface="franklin-gothic-urw"/>
              </a:rPr>
              <a:t>xample of fake news with both textual and visual content </a:t>
            </a:r>
          </a:p>
        </p:txBody>
      </p:sp>
      <p:sp>
        <p:nvSpPr>
          <p:cNvPr id="20" name="TextBox 19">
            <a:extLst>
              <a:ext uri="{FF2B5EF4-FFF2-40B4-BE49-F238E27FC236}">
                <a16:creationId xmlns:a16="http://schemas.microsoft.com/office/drawing/2014/main" id="{2BFE4CD4-03CF-45D5-86A2-EF3062EE4C4B}"/>
              </a:ext>
            </a:extLst>
          </p:cNvPr>
          <p:cNvSpPr txBox="1"/>
          <p:nvPr/>
        </p:nvSpPr>
        <p:spPr>
          <a:xfrm>
            <a:off x="9921712" y="6040696"/>
            <a:ext cx="2097464" cy="369332"/>
          </a:xfrm>
          <a:prstGeom prst="rect">
            <a:avLst/>
          </a:prstGeom>
          <a:noFill/>
        </p:spPr>
        <p:txBody>
          <a:bodyPr wrap="square">
            <a:spAutoFit/>
          </a:bodyPr>
          <a:lstStyle/>
          <a:p>
            <a:r>
              <a:rPr lang="en-US" sz="1800"/>
              <a:t>[Khattar et al. 2019]</a:t>
            </a:r>
            <a:endParaRPr lang="en-US"/>
          </a:p>
        </p:txBody>
      </p:sp>
    </p:spTree>
    <p:extLst>
      <p:ext uri="{BB962C8B-B14F-4D97-AF65-F5344CB8AC3E}">
        <p14:creationId xmlns:p14="http://schemas.microsoft.com/office/powerpoint/2010/main" val="2792733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F92CC-3A43-407B-9F11-CBB42527FC47}"/>
              </a:ext>
            </a:extLst>
          </p:cNvPr>
          <p:cNvSpPr>
            <a:spLocks noGrp="1"/>
          </p:cNvSpPr>
          <p:nvPr>
            <p:ph type="title"/>
          </p:nvPr>
        </p:nvSpPr>
        <p:spPr>
          <a:xfrm>
            <a:off x="215900" y="-257175"/>
            <a:ext cx="10515600" cy="1325563"/>
          </a:xfrm>
        </p:spPr>
        <p:txBody>
          <a:bodyPr/>
          <a:lstStyle/>
          <a:p>
            <a:r>
              <a:rPr lang="en-US">
                <a:ea typeface="+mj-lt"/>
                <a:cs typeface="+mj-lt"/>
              </a:rPr>
              <a:t>Background - Autoencoder</a:t>
            </a:r>
            <a:endParaRPr lang="en-US"/>
          </a:p>
        </p:txBody>
      </p:sp>
      <p:sp>
        <p:nvSpPr>
          <p:cNvPr id="9" name="Google Shape;113;p21">
            <a:extLst>
              <a:ext uri="{FF2B5EF4-FFF2-40B4-BE49-F238E27FC236}">
                <a16:creationId xmlns:a16="http://schemas.microsoft.com/office/drawing/2014/main" id="{8E0518F4-42A2-45AC-9373-2BB81CDB7C6D}"/>
              </a:ext>
            </a:extLst>
          </p:cNvPr>
          <p:cNvSpPr/>
          <p:nvPr/>
        </p:nvSpPr>
        <p:spPr>
          <a:xfrm>
            <a:off x="0" y="6349041"/>
            <a:ext cx="12192000" cy="508800"/>
          </a:xfrm>
          <a:prstGeom prst="rect">
            <a:avLst/>
          </a:prstGeom>
          <a:solidFill>
            <a:srgbClr val="100D2F"/>
          </a:solidFill>
          <a:ln>
            <a:noFill/>
          </a:ln>
          <a:effectLst>
            <a:outerShdw blurRad="40000" dist="23000" dir="5400000" rotWithShape="0">
              <a:srgbClr val="000000">
                <a:alpha val="34900"/>
              </a:srgbClr>
            </a:outerShdw>
          </a:effectLst>
        </p:spPr>
        <p:txBody>
          <a:bodyPr spcFirstLastPara="1" wrap="square" lIns="121900" tIns="60933" rIns="121900" bIns="60933" anchor="ctr" anchorCtr="0">
            <a:noAutofit/>
          </a:bodyPr>
          <a:lstStyle/>
          <a:p>
            <a:pPr algn="ctr"/>
            <a:endParaRPr lang="en-US" sz="2400">
              <a:latin typeface="Calibri"/>
              <a:ea typeface="Calibri"/>
              <a:cs typeface="Calibri"/>
              <a:sym typeface="Calibri"/>
            </a:endParaRPr>
          </a:p>
        </p:txBody>
      </p:sp>
      <p:cxnSp>
        <p:nvCxnSpPr>
          <p:cNvPr id="3" name="Straight Arrow Connector 2">
            <a:extLst>
              <a:ext uri="{FF2B5EF4-FFF2-40B4-BE49-F238E27FC236}">
                <a16:creationId xmlns:a16="http://schemas.microsoft.com/office/drawing/2014/main" id="{38D088CE-9394-4F99-9248-82B7746FDD33}"/>
              </a:ext>
            </a:extLst>
          </p:cNvPr>
          <p:cNvCxnSpPr/>
          <p:nvPr/>
        </p:nvCxnSpPr>
        <p:spPr>
          <a:xfrm>
            <a:off x="28575" y="803275"/>
            <a:ext cx="12128500" cy="0"/>
          </a:xfrm>
          <a:prstGeom prst="straightConnector1">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4" name="Flowchart: Manual Operation 3">
            <a:extLst>
              <a:ext uri="{FF2B5EF4-FFF2-40B4-BE49-F238E27FC236}">
                <a16:creationId xmlns:a16="http://schemas.microsoft.com/office/drawing/2014/main" id="{574815E6-1D7D-4B98-9FB6-5E64BEE98E59}"/>
              </a:ext>
            </a:extLst>
          </p:cNvPr>
          <p:cNvSpPr/>
          <p:nvPr/>
        </p:nvSpPr>
        <p:spPr>
          <a:xfrm rot="16200000">
            <a:off x="4557713" y="686383"/>
            <a:ext cx="1143000" cy="154305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sp>
        <p:nvSpPr>
          <p:cNvPr id="12" name="Flowchart: Manual Operation 11">
            <a:extLst>
              <a:ext uri="{FF2B5EF4-FFF2-40B4-BE49-F238E27FC236}">
                <a16:creationId xmlns:a16="http://schemas.microsoft.com/office/drawing/2014/main" id="{30BABCFD-88D6-4AAC-9BD3-9808AB9012D1}"/>
              </a:ext>
            </a:extLst>
          </p:cNvPr>
          <p:cNvSpPr/>
          <p:nvPr/>
        </p:nvSpPr>
        <p:spPr>
          <a:xfrm rot="16200000" flipV="1">
            <a:off x="9544050" y="619297"/>
            <a:ext cx="1152525" cy="167640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C1968EE-E21C-4C98-9993-594D95392BE4}"/>
              </a:ext>
            </a:extLst>
          </p:cNvPr>
          <p:cNvSpPr txBox="1"/>
          <p:nvPr/>
        </p:nvSpPr>
        <p:spPr>
          <a:xfrm>
            <a:off x="4752975" y="1292745"/>
            <a:ext cx="10572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cs typeface="Calibri"/>
              </a:rPr>
              <a:t>Encoder</a:t>
            </a:r>
          </a:p>
        </p:txBody>
      </p:sp>
      <p:sp>
        <p:nvSpPr>
          <p:cNvPr id="14" name="TextBox 13">
            <a:extLst>
              <a:ext uri="{FF2B5EF4-FFF2-40B4-BE49-F238E27FC236}">
                <a16:creationId xmlns:a16="http://schemas.microsoft.com/office/drawing/2014/main" id="{A70BCA6D-9DAB-490F-A9C0-95C8707A8DE4}"/>
              </a:ext>
            </a:extLst>
          </p:cNvPr>
          <p:cNvSpPr txBox="1"/>
          <p:nvPr/>
        </p:nvSpPr>
        <p:spPr>
          <a:xfrm>
            <a:off x="9572625" y="1239946"/>
            <a:ext cx="10572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cs typeface="Calibri"/>
              </a:rPr>
              <a:t>Decoder</a:t>
            </a:r>
          </a:p>
        </p:txBody>
      </p:sp>
      <p:sp>
        <p:nvSpPr>
          <p:cNvPr id="6" name="TextBox 5">
            <a:extLst>
              <a:ext uri="{FF2B5EF4-FFF2-40B4-BE49-F238E27FC236}">
                <a16:creationId xmlns:a16="http://schemas.microsoft.com/office/drawing/2014/main" id="{867620AA-9AD3-4936-B3D5-EDDED8E76601}"/>
              </a:ext>
            </a:extLst>
          </p:cNvPr>
          <p:cNvSpPr txBox="1"/>
          <p:nvPr/>
        </p:nvSpPr>
        <p:spPr>
          <a:xfrm>
            <a:off x="7019925" y="1106596"/>
            <a:ext cx="1295400" cy="646331"/>
          </a:xfrm>
          <a:prstGeom prst="rect">
            <a:avLst/>
          </a:prstGeom>
          <a:ln>
            <a:solidFill>
              <a:srgbClr val="4472C4"/>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Latent Feature</a:t>
            </a:r>
            <a:endParaRPr lang="en-US">
              <a:cs typeface="Calibri"/>
            </a:endParaRPr>
          </a:p>
        </p:txBody>
      </p:sp>
      <p:cxnSp>
        <p:nvCxnSpPr>
          <p:cNvPr id="7" name="Straight Arrow Connector 6">
            <a:extLst>
              <a:ext uri="{FF2B5EF4-FFF2-40B4-BE49-F238E27FC236}">
                <a16:creationId xmlns:a16="http://schemas.microsoft.com/office/drawing/2014/main" id="{0107B391-AE48-4190-90B0-8C2BD626D17B}"/>
              </a:ext>
            </a:extLst>
          </p:cNvPr>
          <p:cNvCxnSpPr/>
          <p:nvPr/>
        </p:nvCxnSpPr>
        <p:spPr>
          <a:xfrm>
            <a:off x="3371850" y="1073670"/>
            <a:ext cx="914400"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295B24C7-21A3-480D-84F7-A2FB9C7EB322}"/>
              </a:ext>
            </a:extLst>
          </p:cNvPr>
          <p:cNvCxnSpPr>
            <a:cxnSpLocks/>
          </p:cNvCxnSpPr>
          <p:nvPr/>
        </p:nvCxnSpPr>
        <p:spPr>
          <a:xfrm>
            <a:off x="3371850" y="1340369"/>
            <a:ext cx="914400"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9E4EDF56-2F34-4CC6-ABA9-5698CCFB0381}"/>
              </a:ext>
            </a:extLst>
          </p:cNvPr>
          <p:cNvCxnSpPr>
            <a:cxnSpLocks/>
          </p:cNvCxnSpPr>
          <p:nvPr/>
        </p:nvCxnSpPr>
        <p:spPr>
          <a:xfrm>
            <a:off x="3371850" y="1911869"/>
            <a:ext cx="914400"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8" name="Arrow: Bent 7">
            <a:extLst>
              <a:ext uri="{FF2B5EF4-FFF2-40B4-BE49-F238E27FC236}">
                <a16:creationId xmlns:a16="http://schemas.microsoft.com/office/drawing/2014/main" id="{1BC8AE9B-879A-4E3C-ABFA-F6390B6E9DC7}"/>
              </a:ext>
            </a:extLst>
          </p:cNvPr>
          <p:cNvSpPr/>
          <p:nvPr/>
        </p:nvSpPr>
        <p:spPr>
          <a:xfrm flipV="1">
            <a:off x="7622666" y="1758105"/>
            <a:ext cx="495300" cy="5715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AC9001F1-8DD4-4289-83E0-E6636FDEFE8E}"/>
              </a:ext>
            </a:extLst>
          </p:cNvPr>
          <p:cNvSpPr/>
          <p:nvPr/>
        </p:nvSpPr>
        <p:spPr>
          <a:xfrm>
            <a:off x="3867150" y="1483245"/>
            <a:ext cx="76200" cy="4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691E09E-0AF5-49D1-86B7-9235EB9319C6}"/>
              </a:ext>
            </a:extLst>
          </p:cNvPr>
          <p:cNvSpPr/>
          <p:nvPr/>
        </p:nvSpPr>
        <p:spPr>
          <a:xfrm>
            <a:off x="3867150" y="1626119"/>
            <a:ext cx="76200" cy="4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B6E66B8-D7F4-492F-86BF-FCC0614E72D5}"/>
              </a:ext>
            </a:extLst>
          </p:cNvPr>
          <p:cNvSpPr/>
          <p:nvPr/>
        </p:nvSpPr>
        <p:spPr>
          <a:xfrm>
            <a:off x="3867149" y="1768994"/>
            <a:ext cx="76200" cy="4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BE2A6441-37D9-4759-81E0-94964E36E5BD}"/>
              </a:ext>
            </a:extLst>
          </p:cNvPr>
          <p:cNvCxnSpPr>
            <a:cxnSpLocks/>
          </p:cNvCxnSpPr>
          <p:nvPr/>
        </p:nvCxnSpPr>
        <p:spPr>
          <a:xfrm>
            <a:off x="8343900" y="1182795"/>
            <a:ext cx="914400"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1E812ED5-2C90-4999-8A8E-93192BAFA2C6}"/>
              </a:ext>
            </a:extLst>
          </p:cNvPr>
          <p:cNvCxnSpPr>
            <a:cxnSpLocks/>
          </p:cNvCxnSpPr>
          <p:nvPr/>
        </p:nvCxnSpPr>
        <p:spPr>
          <a:xfrm>
            <a:off x="8343900" y="1316145"/>
            <a:ext cx="914400"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C43A7E0F-1F11-476C-9C5C-8B9B08BA219F}"/>
              </a:ext>
            </a:extLst>
          </p:cNvPr>
          <p:cNvCxnSpPr>
            <a:cxnSpLocks/>
          </p:cNvCxnSpPr>
          <p:nvPr/>
        </p:nvCxnSpPr>
        <p:spPr>
          <a:xfrm>
            <a:off x="8343900" y="1754295"/>
            <a:ext cx="914400"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2167FEDE-B141-440F-8DE2-8DAF38413DA0}"/>
              </a:ext>
            </a:extLst>
          </p:cNvPr>
          <p:cNvSpPr/>
          <p:nvPr/>
        </p:nvSpPr>
        <p:spPr>
          <a:xfrm>
            <a:off x="8839200" y="1401871"/>
            <a:ext cx="76200" cy="4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5148A0A-AE63-4A27-9A6C-8F5109089BC9}"/>
              </a:ext>
            </a:extLst>
          </p:cNvPr>
          <p:cNvSpPr/>
          <p:nvPr/>
        </p:nvSpPr>
        <p:spPr>
          <a:xfrm>
            <a:off x="8839200" y="1506645"/>
            <a:ext cx="76200" cy="4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300EAC4-73EE-42DB-8F04-C78664983B66}"/>
              </a:ext>
            </a:extLst>
          </p:cNvPr>
          <p:cNvSpPr/>
          <p:nvPr/>
        </p:nvSpPr>
        <p:spPr>
          <a:xfrm>
            <a:off x="8839199" y="1611420"/>
            <a:ext cx="76200" cy="4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375490F2-5AC1-4CBF-A755-1D84C86DBE58}"/>
              </a:ext>
            </a:extLst>
          </p:cNvPr>
          <p:cNvCxnSpPr>
            <a:cxnSpLocks/>
          </p:cNvCxnSpPr>
          <p:nvPr/>
        </p:nvCxnSpPr>
        <p:spPr>
          <a:xfrm>
            <a:off x="6029325" y="1154220"/>
            <a:ext cx="914400"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D9A1D66D-3859-4203-95CF-22EA5C6D49E2}"/>
              </a:ext>
            </a:extLst>
          </p:cNvPr>
          <p:cNvCxnSpPr>
            <a:cxnSpLocks/>
          </p:cNvCxnSpPr>
          <p:nvPr/>
        </p:nvCxnSpPr>
        <p:spPr>
          <a:xfrm>
            <a:off x="6029325" y="1287570"/>
            <a:ext cx="914400"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8BB6C8E9-9F32-4626-AACE-40533B3A0B26}"/>
              </a:ext>
            </a:extLst>
          </p:cNvPr>
          <p:cNvCxnSpPr>
            <a:cxnSpLocks/>
          </p:cNvCxnSpPr>
          <p:nvPr/>
        </p:nvCxnSpPr>
        <p:spPr>
          <a:xfrm>
            <a:off x="6029325" y="1725720"/>
            <a:ext cx="914400"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39" name="Oval 38">
            <a:extLst>
              <a:ext uri="{FF2B5EF4-FFF2-40B4-BE49-F238E27FC236}">
                <a16:creationId xmlns:a16="http://schemas.microsoft.com/office/drawing/2014/main" id="{220B0D5A-9579-4892-9FA6-3BC20DBAC515}"/>
              </a:ext>
            </a:extLst>
          </p:cNvPr>
          <p:cNvSpPr/>
          <p:nvPr/>
        </p:nvSpPr>
        <p:spPr>
          <a:xfrm>
            <a:off x="6524624" y="1373296"/>
            <a:ext cx="76200" cy="4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06D28B7-78F2-46E5-83B6-3E773E47A0F6}"/>
              </a:ext>
            </a:extLst>
          </p:cNvPr>
          <p:cNvSpPr/>
          <p:nvPr/>
        </p:nvSpPr>
        <p:spPr>
          <a:xfrm>
            <a:off x="6524624" y="1478070"/>
            <a:ext cx="76200" cy="4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D75AAD6-B3FA-45CB-B2C4-67394E730A08}"/>
              </a:ext>
            </a:extLst>
          </p:cNvPr>
          <p:cNvSpPr/>
          <p:nvPr/>
        </p:nvSpPr>
        <p:spPr>
          <a:xfrm>
            <a:off x="6524624" y="1582845"/>
            <a:ext cx="76200" cy="4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2" descr="Diagram&#10;&#10;Description automatically generated">
            <a:extLst>
              <a:ext uri="{FF2B5EF4-FFF2-40B4-BE49-F238E27FC236}">
                <a16:creationId xmlns:a16="http://schemas.microsoft.com/office/drawing/2014/main" id="{330E3CE6-B307-4282-87A4-5AA8F72DDC16}"/>
              </a:ext>
            </a:extLst>
          </p:cNvPr>
          <p:cNvPicPr>
            <a:picLocks noChangeAspect="1"/>
          </p:cNvPicPr>
          <p:nvPr/>
        </p:nvPicPr>
        <p:blipFill>
          <a:blip r:embed="rId3"/>
          <a:stretch>
            <a:fillRect/>
          </a:stretch>
        </p:blipFill>
        <p:spPr>
          <a:xfrm>
            <a:off x="4441737" y="2473574"/>
            <a:ext cx="4864446" cy="3051851"/>
          </a:xfrm>
          <a:prstGeom prst="rect">
            <a:avLst/>
          </a:prstGeom>
        </p:spPr>
      </p:pic>
      <p:sp>
        <p:nvSpPr>
          <p:cNvPr id="13" name="TextBox 12">
            <a:extLst>
              <a:ext uri="{FF2B5EF4-FFF2-40B4-BE49-F238E27FC236}">
                <a16:creationId xmlns:a16="http://schemas.microsoft.com/office/drawing/2014/main" id="{D6FC114B-3D5F-4967-8572-B5410A8C3E2A}"/>
              </a:ext>
            </a:extLst>
          </p:cNvPr>
          <p:cNvSpPr txBox="1"/>
          <p:nvPr/>
        </p:nvSpPr>
        <p:spPr>
          <a:xfrm>
            <a:off x="153549" y="2161191"/>
            <a:ext cx="3715991" cy="28050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lnSpc>
                <a:spcPct val="150000"/>
              </a:lnSpc>
              <a:buFont typeface="Arial" panose="020B0604020202020204" pitchFamily="34" charset="0"/>
              <a:buChar char="•"/>
            </a:pPr>
            <a:r>
              <a:rPr lang="en-US" sz="2400">
                <a:ea typeface="+mn-lt"/>
                <a:cs typeface="+mn-lt"/>
              </a:rPr>
              <a:t>Neural networks </a:t>
            </a:r>
          </a:p>
          <a:p>
            <a:pPr marL="285750" indent="-285750">
              <a:lnSpc>
                <a:spcPct val="150000"/>
              </a:lnSpc>
              <a:buFont typeface="Arial" panose="020B0604020202020204" pitchFamily="34" charset="0"/>
              <a:buChar char="•"/>
            </a:pPr>
            <a:r>
              <a:rPr lang="en-US" sz="2400">
                <a:ea typeface="+mn-lt"/>
                <a:cs typeface="+mn-lt"/>
              </a:rPr>
              <a:t>Trained to reconstruct the original input</a:t>
            </a:r>
          </a:p>
          <a:p>
            <a:pPr marL="285750" indent="-285750">
              <a:lnSpc>
                <a:spcPct val="150000"/>
              </a:lnSpc>
              <a:buFont typeface="Arial" panose="020B0604020202020204" pitchFamily="34" charset="0"/>
              <a:buChar char="•"/>
            </a:pPr>
            <a:r>
              <a:rPr lang="en-US" sz="2400">
                <a:ea typeface="+mn-lt"/>
                <a:cs typeface="+mn-lt"/>
              </a:rPr>
              <a:t>Outputs latent feature representation of input.</a:t>
            </a:r>
          </a:p>
        </p:txBody>
      </p:sp>
      <p:sp>
        <p:nvSpPr>
          <p:cNvPr id="16" name="TextBox 15">
            <a:extLst>
              <a:ext uri="{FF2B5EF4-FFF2-40B4-BE49-F238E27FC236}">
                <a16:creationId xmlns:a16="http://schemas.microsoft.com/office/drawing/2014/main" id="{BFA85D1C-5BB0-4CE7-A5FB-86818BB914BC}"/>
              </a:ext>
            </a:extLst>
          </p:cNvPr>
          <p:cNvSpPr txBox="1"/>
          <p:nvPr/>
        </p:nvSpPr>
        <p:spPr>
          <a:xfrm>
            <a:off x="8583015" y="5657708"/>
            <a:ext cx="2396047" cy="58477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292929"/>
                </a:solidFill>
                <a:latin typeface="charter"/>
              </a:rPr>
              <a:t>Converts it back into the original information </a:t>
            </a:r>
            <a:endParaRPr lang="en-US" sz="1600">
              <a:solidFill>
                <a:srgbClr val="292929"/>
              </a:solidFill>
              <a:latin typeface="charter"/>
              <a:cs typeface="Calibri"/>
            </a:endParaRPr>
          </a:p>
        </p:txBody>
      </p:sp>
      <p:sp>
        <p:nvSpPr>
          <p:cNvPr id="17" name="TextBox 16">
            <a:extLst>
              <a:ext uri="{FF2B5EF4-FFF2-40B4-BE49-F238E27FC236}">
                <a16:creationId xmlns:a16="http://schemas.microsoft.com/office/drawing/2014/main" id="{EA3837A9-80C2-4F30-BBAF-6A797D298BC8}"/>
              </a:ext>
            </a:extLst>
          </p:cNvPr>
          <p:cNvSpPr txBox="1"/>
          <p:nvPr/>
        </p:nvSpPr>
        <p:spPr>
          <a:xfrm>
            <a:off x="3051070" y="5544283"/>
            <a:ext cx="2424174" cy="584775"/>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292929"/>
                </a:solidFill>
                <a:latin typeface="charter"/>
              </a:rPr>
              <a:t>Converts the information into the reduced feature</a:t>
            </a:r>
            <a:endParaRPr lang="en-US" sz="1600"/>
          </a:p>
        </p:txBody>
      </p:sp>
      <p:sp>
        <p:nvSpPr>
          <p:cNvPr id="21" name="TextBox 20">
            <a:extLst>
              <a:ext uri="{FF2B5EF4-FFF2-40B4-BE49-F238E27FC236}">
                <a16:creationId xmlns:a16="http://schemas.microsoft.com/office/drawing/2014/main" id="{76EB6E05-527F-4759-91B8-BCEA43118ACF}"/>
              </a:ext>
            </a:extLst>
          </p:cNvPr>
          <p:cNvSpPr txBox="1"/>
          <p:nvPr/>
        </p:nvSpPr>
        <p:spPr>
          <a:xfrm>
            <a:off x="8140923" y="1987156"/>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 Feed the Classifier</a:t>
            </a:r>
            <a:endParaRPr lang="en-US">
              <a:cs typeface="Calibri"/>
            </a:endParaRPr>
          </a:p>
        </p:txBody>
      </p:sp>
      <p:cxnSp>
        <p:nvCxnSpPr>
          <p:cNvPr id="25" name="Connector: Curved 24">
            <a:extLst>
              <a:ext uri="{FF2B5EF4-FFF2-40B4-BE49-F238E27FC236}">
                <a16:creationId xmlns:a16="http://schemas.microsoft.com/office/drawing/2014/main" id="{3CED3B8E-E836-43AE-ACD5-27547D5DB65F}"/>
              </a:ext>
            </a:extLst>
          </p:cNvPr>
          <p:cNvCxnSpPr/>
          <p:nvPr/>
        </p:nvCxnSpPr>
        <p:spPr>
          <a:xfrm flipH="1">
            <a:off x="5361340" y="5315304"/>
            <a:ext cx="443949" cy="46161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A9E59507-3057-4471-A9D5-01B86526C3D6}"/>
              </a:ext>
            </a:extLst>
          </p:cNvPr>
          <p:cNvCxnSpPr>
            <a:cxnSpLocks/>
          </p:cNvCxnSpPr>
          <p:nvPr/>
        </p:nvCxnSpPr>
        <p:spPr>
          <a:xfrm>
            <a:off x="7832258" y="5184680"/>
            <a:ext cx="784002" cy="71344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43E1CCE4-3DB3-47A3-BB0F-B140F13B4C0E}"/>
              </a:ext>
            </a:extLst>
          </p:cNvPr>
          <p:cNvSpPr txBox="1"/>
          <p:nvPr/>
        </p:nvSpPr>
        <p:spPr>
          <a:xfrm>
            <a:off x="9083522" y="2387704"/>
            <a:ext cx="302734" cy="27684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cs typeface="Calibri"/>
              </a:rPr>
              <a:t>1</a:t>
            </a:r>
            <a:endParaRPr lang="en-US" sz="2000">
              <a:cs typeface="Calibri"/>
            </a:endParaRPr>
          </a:p>
          <a:p>
            <a:pPr>
              <a:lnSpc>
                <a:spcPct val="150000"/>
              </a:lnSpc>
            </a:pPr>
            <a:r>
              <a:rPr lang="en-US" sz="2000">
                <a:cs typeface="Calibri"/>
              </a:rPr>
              <a:t>0</a:t>
            </a:r>
          </a:p>
          <a:p>
            <a:pPr>
              <a:lnSpc>
                <a:spcPct val="150000"/>
              </a:lnSpc>
            </a:pPr>
            <a:r>
              <a:rPr lang="en-US" sz="2000">
                <a:cs typeface="Calibri"/>
              </a:rPr>
              <a:t>0</a:t>
            </a:r>
          </a:p>
          <a:p>
            <a:pPr>
              <a:lnSpc>
                <a:spcPct val="150000"/>
              </a:lnSpc>
            </a:pPr>
            <a:r>
              <a:rPr lang="en-US" sz="2000">
                <a:cs typeface="Calibri"/>
              </a:rPr>
              <a:t>0</a:t>
            </a:r>
          </a:p>
          <a:p>
            <a:pPr>
              <a:lnSpc>
                <a:spcPct val="150000"/>
              </a:lnSpc>
            </a:pPr>
            <a:r>
              <a:rPr lang="en-US" sz="2000">
                <a:cs typeface="Calibri"/>
              </a:rPr>
              <a:t>0</a:t>
            </a:r>
          </a:p>
          <a:p>
            <a:pPr>
              <a:lnSpc>
                <a:spcPct val="150000"/>
              </a:lnSpc>
            </a:pPr>
            <a:r>
              <a:rPr lang="en-US" sz="2000">
                <a:cs typeface="Calibri"/>
              </a:rPr>
              <a:t>0</a:t>
            </a:r>
          </a:p>
        </p:txBody>
      </p:sp>
      <p:sp>
        <p:nvSpPr>
          <p:cNvPr id="58" name="TextBox 57">
            <a:extLst>
              <a:ext uri="{FF2B5EF4-FFF2-40B4-BE49-F238E27FC236}">
                <a16:creationId xmlns:a16="http://schemas.microsoft.com/office/drawing/2014/main" id="{88890F7B-D7D9-4E93-B9DB-2A65B1F7289E}"/>
              </a:ext>
            </a:extLst>
          </p:cNvPr>
          <p:cNvSpPr txBox="1"/>
          <p:nvPr/>
        </p:nvSpPr>
        <p:spPr>
          <a:xfrm>
            <a:off x="6709068" y="4133418"/>
            <a:ext cx="3578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z</a:t>
            </a:r>
          </a:p>
        </p:txBody>
      </p:sp>
      <p:sp>
        <p:nvSpPr>
          <p:cNvPr id="59" name="TextBox 58">
            <a:extLst>
              <a:ext uri="{FF2B5EF4-FFF2-40B4-BE49-F238E27FC236}">
                <a16:creationId xmlns:a16="http://schemas.microsoft.com/office/drawing/2014/main" id="{D3631930-2881-481D-B35C-23030CA9E25D}"/>
              </a:ext>
            </a:extLst>
          </p:cNvPr>
          <p:cNvSpPr txBox="1"/>
          <p:nvPr/>
        </p:nvSpPr>
        <p:spPr>
          <a:xfrm>
            <a:off x="6695094" y="3602661"/>
            <a:ext cx="3578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y</a:t>
            </a:r>
          </a:p>
        </p:txBody>
      </p:sp>
      <p:sp>
        <p:nvSpPr>
          <p:cNvPr id="60" name="TextBox 59">
            <a:extLst>
              <a:ext uri="{FF2B5EF4-FFF2-40B4-BE49-F238E27FC236}">
                <a16:creationId xmlns:a16="http://schemas.microsoft.com/office/drawing/2014/main" id="{A4FB307F-6D0F-45E4-80A8-815405860CD4}"/>
              </a:ext>
            </a:extLst>
          </p:cNvPr>
          <p:cNvSpPr txBox="1"/>
          <p:nvPr/>
        </p:nvSpPr>
        <p:spPr>
          <a:xfrm>
            <a:off x="6675229" y="3036134"/>
            <a:ext cx="3578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x</a:t>
            </a:r>
          </a:p>
        </p:txBody>
      </p:sp>
      <p:cxnSp>
        <p:nvCxnSpPr>
          <p:cNvPr id="28" name="Straight Arrow Connector 27">
            <a:extLst>
              <a:ext uri="{FF2B5EF4-FFF2-40B4-BE49-F238E27FC236}">
                <a16:creationId xmlns:a16="http://schemas.microsoft.com/office/drawing/2014/main" id="{126A262A-C0F7-44CD-9E1D-8F124689B50C}"/>
              </a:ext>
            </a:extLst>
          </p:cNvPr>
          <p:cNvCxnSpPr/>
          <p:nvPr/>
        </p:nvCxnSpPr>
        <p:spPr>
          <a:xfrm>
            <a:off x="6854083" y="5436009"/>
            <a:ext cx="19877" cy="295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AF734CA-2FF1-4D51-89DB-DB38482721B9}"/>
              </a:ext>
            </a:extLst>
          </p:cNvPr>
          <p:cNvSpPr txBox="1"/>
          <p:nvPr/>
        </p:nvSpPr>
        <p:spPr>
          <a:xfrm>
            <a:off x="6050076" y="5678142"/>
            <a:ext cx="157259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b="1">
                <a:cs typeface="Calibri"/>
              </a:rPr>
              <a:t>Reduced Feature (x, y, z)</a:t>
            </a:r>
          </a:p>
        </p:txBody>
      </p:sp>
      <p:pic>
        <p:nvPicPr>
          <p:cNvPr id="71" name="Picture 71">
            <a:extLst>
              <a:ext uri="{FF2B5EF4-FFF2-40B4-BE49-F238E27FC236}">
                <a16:creationId xmlns:a16="http://schemas.microsoft.com/office/drawing/2014/main" id="{34384C51-6459-491B-BBDF-E3BEA6343A71}"/>
              </a:ext>
            </a:extLst>
          </p:cNvPr>
          <p:cNvPicPr>
            <a:picLocks noChangeAspect="1"/>
          </p:cNvPicPr>
          <p:nvPr/>
        </p:nvPicPr>
        <p:blipFill>
          <a:blip r:embed="rId4"/>
          <a:stretch>
            <a:fillRect/>
          </a:stretch>
        </p:blipFill>
        <p:spPr>
          <a:xfrm>
            <a:off x="9503715" y="3432660"/>
            <a:ext cx="415289" cy="516985"/>
          </a:xfrm>
          <a:prstGeom prst="rect">
            <a:avLst/>
          </a:prstGeom>
        </p:spPr>
      </p:pic>
      <p:pic>
        <p:nvPicPr>
          <p:cNvPr id="72" name="Picture 72">
            <a:extLst>
              <a:ext uri="{FF2B5EF4-FFF2-40B4-BE49-F238E27FC236}">
                <a16:creationId xmlns:a16="http://schemas.microsoft.com/office/drawing/2014/main" id="{7AC362EF-3F6B-4406-8826-408C8A7030FE}"/>
              </a:ext>
            </a:extLst>
          </p:cNvPr>
          <p:cNvPicPr>
            <a:picLocks noChangeAspect="1"/>
          </p:cNvPicPr>
          <p:nvPr/>
        </p:nvPicPr>
        <p:blipFill>
          <a:blip r:embed="rId5"/>
          <a:stretch>
            <a:fillRect/>
          </a:stretch>
        </p:blipFill>
        <p:spPr>
          <a:xfrm>
            <a:off x="3790304" y="3536142"/>
            <a:ext cx="414762" cy="458421"/>
          </a:xfrm>
          <a:prstGeom prst="rect">
            <a:avLst/>
          </a:prstGeom>
        </p:spPr>
      </p:pic>
      <p:pic>
        <p:nvPicPr>
          <p:cNvPr id="77" name="Picture 77">
            <a:extLst>
              <a:ext uri="{FF2B5EF4-FFF2-40B4-BE49-F238E27FC236}">
                <a16:creationId xmlns:a16="http://schemas.microsoft.com/office/drawing/2014/main" id="{BBDE9319-0DA1-4F49-ABA4-6A326768CB9F}"/>
              </a:ext>
            </a:extLst>
          </p:cNvPr>
          <p:cNvPicPr>
            <a:picLocks noChangeAspect="1"/>
          </p:cNvPicPr>
          <p:nvPr/>
        </p:nvPicPr>
        <p:blipFill>
          <a:blip r:embed="rId6"/>
          <a:stretch>
            <a:fillRect/>
          </a:stretch>
        </p:blipFill>
        <p:spPr>
          <a:xfrm>
            <a:off x="9543733" y="4322699"/>
            <a:ext cx="1954434" cy="414075"/>
          </a:xfrm>
          <a:prstGeom prst="rect">
            <a:avLst/>
          </a:prstGeom>
          <a:ln w="15875">
            <a:solidFill>
              <a:schemeClr val="tx1"/>
            </a:solidFill>
            <a:extLst>
              <a:ext uri="{C807C97D-BFC1-408E-A445-0C87EB9F89A2}">
                <ask:lineSketchStyleProps xmlns:ask="http://schemas.microsoft.com/office/drawing/2018/sketchyshapes" sd="1219033472">
                  <a:custGeom>
                    <a:avLst/>
                    <a:gdLst>
                      <a:gd name="connsiteX0" fmla="*/ 0 w 1954434"/>
                      <a:gd name="connsiteY0" fmla="*/ 0 h 414075"/>
                      <a:gd name="connsiteX1" fmla="*/ 469064 w 1954434"/>
                      <a:gd name="connsiteY1" fmla="*/ 0 h 414075"/>
                      <a:gd name="connsiteX2" fmla="*/ 957673 w 1954434"/>
                      <a:gd name="connsiteY2" fmla="*/ 0 h 414075"/>
                      <a:gd name="connsiteX3" fmla="*/ 1446281 w 1954434"/>
                      <a:gd name="connsiteY3" fmla="*/ 0 h 414075"/>
                      <a:gd name="connsiteX4" fmla="*/ 1954434 w 1954434"/>
                      <a:gd name="connsiteY4" fmla="*/ 0 h 414075"/>
                      <a:gd name="connsiteX5" fmla="*/ 1954434 w 1954434"/>
                      <a:gd name="connsiteY5" fmla="*/ 414075 h 414075"/>
                      <a:gd name="connsiteX6" fmla="*/ 1465826 w 1954434"/>
                      <a:gd name="connsiteY6" fmla="*/ 414075 h 414075"/>
                      <a:gd name="connsiteX7" fmla="*/ 1016306 w 1954434"/>
                      <a:gd name="connsiteY7" fmla="*/ 414075 h 414075"/>
                      <a:gd name="connsiteX8" fmla="*/ 566786 w 1954434"/>
                      <a:gd name="connsiteY8" fmla="*/ 414075 h 414075"/>
                      <a:gd name="connsiteX9" fmla="*/ 0 w 1954434"/>
                      <a:gd name="connsiteY9" fmla="*/ 414075 h 414075"/>
                      <a:gd name="connsiteX10" fmla="*/ 0 w 1954434"/>
                      <a:gd name="connsiteY10" fmla="*/ 0 h 414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954434" h="414075" fill="none" extrusionOk="0">
                        <a:moveTo>
                          <a:pt x="0" y="0"/>
                        </a:moveTo>
                        <a:cubicBezTo>
                          <a:pt x="195858" y="-46941"/>
                          <a:pt x="306074" y="17136"/>
                          <a:pt x="469064" y="0"/>
                        </a:cubicBezTo>
                        <a:cubicBezTo>
                          <a:pt x="632054" y="-17136"/>
                          <a:pt x="757418" y="18566"/>
                          <a:pt x="957673" y="0"/>
                        </a:cubicBezTo>
                        <a:cubicBezTo>
                          <a:pt x="1157928" y="-18566"/>
                          <a:pt x="1248751" y="32119"/>
                          <a:pt x="1446281" y="0"/>
                        </a:cubicBezTo>
                        <a:cubicBezTo>
                          <a:pt x="1643811" y="-32119"/>
                          <a:pt x="1808157" y="21734"/>
                          <a:pt x="1954434" y="0"/>
                        </a:cubicBezTo>
                        <a:cubicBezTo>
                          <a:pt x="1978330" y="109776"/>
                          <a:pt x="1930186" y="211014"/>
                          <a:pt x="1954434" y="414075"/>
                        </a:cubicBezTo>
                        <a:cubicBezTo>
                          <a:pt x="1769761" y="444220"/>
                          <a:pt x="1565206" y="371708"/>
                          <a:pt x="1465826" y="414075"/>
                        </a:cubicBezTo>
                        <a:cubicBezTo>
                          <a:pt x="1366446" y="456442"/>
                          <a:pt x="1236611" y="388730"/>
                          <a:pt x="1016306" y="414075"/>
                        </a:cubicBezTo>
                        <a:cubicBezTo>
                          <a:pt x="796001" y="439420"/>
                          <a:pt x="753715" y="383703"/>
                          <a:pt x="566786" y="414075"/>
                        </a:cubicBezTo>
                        <a:cubicBezTo>
                          <a:pt x="379857" y="444447"/>
                          <a:pt x="115534" y="368793"/>
                          <a:pt x="0" y="414075"/>
                        </a:cubicBezTo>
                        <a:cubicBezTo>
                          <a:pt x="-26129" y="309662"/>
                          <a:pt x="34755" y="155577"/>
                          <a:pt x="0" y="0"/>
                        </a:cubicBezTo>
                        <a:close/>
                      </a:path>
                      <a:path w="1954434" h="414075" stroke="0" extrusionOk="0">
                        <a:moveTo>
                          <a:pt x="0" y="0"/>
                        </a:moveTo>
                        <a:cubicBezTo>
                          <a:pt x="217165" y="-33317"/>
                          <a:pt x="298244" y="19516"/>
                          <a:pt x="469064" y="0"/>
                        </a:cubicBezTo>
                        <a:cubicBezTo>
                          <a:pt x="639884" y="-19516"/>
                          <a:pt x="695442" y="12056"/>
                          <a:pt x="899040" y="0"/>
                        </a:cubicBezTo>
                        <a:cubicBezTo>
                          <a:pt x="1102638" y="-12056"/>
                          <a:pt x="1177932" y="53433"/>
                          <a:pt x="1426737" y="0"/>
                        </a:cubicBezTo>
                        <a:cubicBezTo>
                          <a:pt x="1675542" y="-53433"/>
                          <a:pt x="1817600" y="51441"/>
                          <a:pt x="1954434" y="0"/>
                        </a:cubicBezTo>
                        <a:cubicBezTo>
                          <a:pt x="1999634" y="94718"/>
                          <a:pt x="1942105" y="306670"/>
                          <a:pt x="1954434" y="414075"/>
                        </a:cubicBezTo>
                        <a:cubicBezTo>
                          <a:pt x="1816079" y="422703"/>
                          <a:pt x="1645587" y="369335"/>
                          <a:pt x="1504914" y="414075"/>
                        </a:cubicBezTo>
                        <a:cubicBezTo>
                          <a:pt x="1364241" y="458815"/>
                          <a:pt x="1222455" y="402580"/>
                          <a:pt x="1055394" y="414075"/>
                        </a:cubicBezTo>
                        <a:cubicBezTo>
                          <a:pt x="888333" y="425570"/>
                          <a:pt x="685852" y="361936"/>
                          <a:pt x="527697" y="414075"/>
                        </a:cubicBezTo>
                        <a:cubicBezTo>
                          <a:pt x="369542" y="466214"/>
                          <a:pt x="202152" y="354759"/>
                          <a:pt x="0" y="414075"/>
                        </a:cubicBezTo>
                        <a:cubicBezTo>
                          <a:pt x="-11179" y="284798"/>
                          <a:pt x="8938" y="113116"/>
                          <a:pt x="0" y="0"/>
                        </a:cubicBezTo>
                        <a:close/>
                      </a:path>
                    </a:pathLst>
                  </a:custGeom>
                  <ask:type>
                    <ask:lineSketchNone/>
                  </ask:type>
                </ask:lineSketchStyleProps>
              </a:ext>
            </a:extLst>
          </a:ln>
        </p:spPr>
      </p:pic>
      <p:sp>
        <p:nvSpPr>
          <p:cNvPr id="62" name="TextBox 61">
            <a:extLst>
              <a:ext uri="{FF2B5EF4-FFF2-40B4-BE49-F238E27FC236}">
                <a16:creationId xmlns:a16="http://schemas.microsoft.com/office/drawing/2014/main" id="{EB8247CD-D7C4-40E1-93FE-09FC28E3EA65}"/>
              </a:ext>
            </a:extLst>
          </p:cNvPr>
          <p:cNvSpPr txBox="1"/>
          <p:nvPr/>
        </p:nvSpPr>
        <p:spPr>
          <a:xfrm>
            <a:off x="4201113" y="2404913"/>
            <a:ext cx="302734" cy="27684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a:cs typeface="Calibri"/>
              </a:rPr>
              <a:t>1</a:t>
            </a:r>
            <a:endParaRPr lang="en-US" sz="2000">
              <a:cs typeface="Calibri"/>
            </a:endParaRPr>
          </a:p>
          <a:p>
            <a:pPr>
              <a:lnSpc>
                <a:spcPct val="150000"/>
              </a:lnSpc>
            </a:pPr>
            <a:r>
              <a:rPr lang="en-US" sz="2000">
                <a:cs typeface="Calibri"/>
              </a:rPr>
              <a:t>0</a:t>
            </a:r>
          </a:p>
          <a:p>
            <a:pPr>
              <a:lnSpc>
                <a:spcPct val="150000"/>
              </a:lnSpc>
            </a:pPr>
            <a:r>
              <a:rPr lang="en-US" sz="2000">
                <a:cs typeface="Calibri"/>
              </a:rPr>
              <a:t>0</a:t>
            </a:r>
          </a:p>
          <a:p>
            <a:pPr>
              <a:lnSpc>
                <a:spcPct val="150000"/>
              </a:lnSpc>
            </a:pPr>
            <a:r>
              <a:rPr lang="en-US" sz="2000">
                <a:cs typeface="Calibri"/>
              </a:rPr>
              <a:t>0</a:t>
            </a:r>
          </a:p>
          <a:p>
            <a:pPr>
              <a:lnSpc>
                <a:spcPct val="150000"/>
              </a:lnSpc>
            </a:pPr>
            <a:r>
              <a:rPr lang="en-US" sz="2000">
                <a:cs typeface="Calibri"/>
              </a:rPr>
              <a:t>0</a:t>
            </a:r>
          </a:p>
          <a:p>
            <a:pPr>
              <a:lnSpc>
                <a:spcPct val="150000"/>
              </a:lnSpc>
            </a:pPr>
            <a:r>
              <a:rPr lang="en-US" sz="2000">
                <a:cs typeface="Calibri"/>
              </a:rPr>
              <a:t>0</a:t>
            </a:r>
          </a:p>
        </p:txBody>
      </p:sp>
      <p:sp>
        <p:nvSpPr>
          <p:cNvPr id="48" name="Google Shape;114;p21">
            <a:extLst>
              <a:ext uri="{FF2B5EF4-FFF2-40B4-BE49-F238E27FC236}">
                <a16:creationId xmlns:a16="http://schemas.microsoft.com/office/drawing/2014/main" id="{E2F827CB-ADA8-40A5-A649-020723324856}"/>
              </a:ext>
            </a:extLst>
          </p:cNvPr>
          <p:cNvSpPr txBox="1"/>
          <p:nvPr/>
        </p:nvSpPr>
        <p:spPr>
          <a:xfrm>
            <a:off x="10708255" y="6328353"/>
            <a:ext cx="1277925" cy="508800"/>
          </a:xfrm>
          <a:prstGeom prst="rect">
            <a:avLst/>
          </a:prstGeom>
          <a:noFill/>
          <a:ln>
            <a:noFill/>
          </a:ln>
        </p:spPr>
        <p:txBody>
          <a:bodyPr spcFirstLastPara="1" wrap="square" lIns="121900" tIns="60933" rIns="121900" bIns="60933" anchor="ctr" anchorCtr="0">
            <a:noAutofit/>
          </a:bodyPr>
          <a:lstStyle/>
          <a:p>
            <a:pPr lvl="0">
              <a:buClr>
                <a:srgbClr val="BFBFBF"/>
              </a:buClr>
              <a:buSzPts val="1400"/>
            </a:pPr>
            <a:r>
              <a:rPr lang="en-US" sz="2400">
                <a:solidFill>
                  <a:srgbClr val="BFBFBF"/>
                </a:solidFill>
              </a:rPr>
              <a:t>3/11</a:t>
            </a:r>
            <a:endParaRPr lang="en-US" sz="2400"/>
          </a:p>
        </p:txBody>
      </p:sp>
      <p:pic>
        <p:nvPicPr>
          <p:cNvPr id="49" name="Google Shape;115;p21">
            <a:extLst>
              <a:ext uri="{FF2B5EF4-FFF2-40B4-BE49-F238E27FC236}">
                <a16:creationId xmlns:a16="http://schemas.microsoft.com/office/drawing/2014/main" id="{47484831-0225-45D5-8B45-9821764251A7}"/>
              </a:ext>
            </a:extLst>
          </p:cNvPr>
          <p:cNvPicPr preferRelativeResize="0"/>
          <p:nvPr/>
        </p:nvPicPr>
        <p:blipFill>
          <a:blip r:embed="rId7">
            <a:alphaModFix/>
          </a:blip>
          <a:stretch>
            <a:fillRect/>
          </a:stretch>
        </p:blipFill>
        <p:spPr>
          <a:xfrm>
            <a:off x="11482649" y="63171"/>
            <a:ext cx="668501" cy="670821"/>
          </a:xfrm>
          <a:prstGeom prst="rect">
            <a:avLst/>
          </a:prstGeom>
          <a:noFill/>
          <a:ln>
            <a:noFill/>
          </a:ln>
        </p:spPr>
      </p:pic>
    </p:spTree>
    <p:extLst>
      <p:ext uri="{BB962C8B-B14F-4D97-AF65-F5344CB8AC3E}">
        <p14:creationId xmlns:p14="http://schemas.microsoft.com/office/powerpoint/2010/main" val="1582962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F92CC-3A43-407B-9F11-CBB42527FC47}"/>
              </a:ext>
            </a:extLst>
          </p:cNvPr>
          <p:cNvSpPr>
            <a:spLocks noGrp="1"/>
          </p:cNvSpPr>
          <p:nvPr>
            <p:ph type="title"/>
          </p:nvPr>
        </p:nvSpPr>
        <p:spPr>
          <a:xfrm>
            <a:off x="215900" y="-257175"/>
            <a:ext cx="10515600" cy="1325563"/>
          </a:xfrm>
        </p:spPr>
        <p:txBody>
          <a:bodyPr/>
          <a:lstStyle/>
          <a:p>
            <a:r>
              <a:rPr lang="en-US">
                <a:ea typeface="+mj-lt"/>
                <a:cs typeface="+mj-lt"/>
              </a:rPr>
              <a:t>Background  - Variational Autoencoder (VAE)</a:t>
            </a:r>
            <a:endParaRPr lang="en-US"/>
          </a:p>
        </p:txBody>
      </p:sp>
      <p:sp>
        <p:nvSpPr>
          <p:cNvPr id="9" name="Google Shape;113;p21">
            <a:extLst>
              <a:ext uri="{FF2B5EF4-FFF2-40B4-BE49-F238E27FC236}">
                <a16:creationId xmlns:a16="http://schemas.microsoft.com/office/drawing/2014/main" id="{8E0518F4-42A2-45AC-9373-2BB81CDB7C6D}"/>
              </a:ext>
            </a:extLst>
          </p:cNvPr>
          <p:cNvSpPr/>
          <p:nvPr/>
        </p:nvSpPr>
        <p:spPr>
          <a:xfrm>
            <a:off x="0" y="6349041"/>
            <a:ext cx="12192000" cy="508800"/>
          </a:xfrm>
          <a:prstGeom prst="rect">
            <a:avLst/>
          </a:prstGeom>
          <a:solidFill>
            <a:srgbClr val="100D2F"/>
          </a:solidFill>
          <a:ln>
            <a:noFill/>
          </a:ln>
          <a:effectLst>
            <a:outerShdw blurRad="40000" dist="23000" dir="5400000" rotWithShape="0">
              <a:srgbClr val="000000">
                <a:alpha val="34900"/>
              </a:srgbClr>
            </a:outerShdw>
          </a:effectLst>
        </p:spPr>
        <p:txBody>
          <a:bodyPr spcFirstLastPara="1" wrap="square" lIns="121900" tIns="60933" rIns="121900" bIns="60933" anchor="ctr" anchorCtr="0">
            <a:noAutofit/>
          </a:bodyPr>
          <a:lstStyle/>
          <a:p>
            <a:pPr algn="ctr"/>
            <a:endParaRPr lang="en-US" sz="2400">
              <a:latin typeface="Calibri"/>
              <a:ea typeface="Calibri"/>
              <a:cs typeface="Calibri"/>
              <a:sym typeface="Calibri"/>
            </a:endParaRPr>
          </a:p>
        </p:txBody>
      </p:sp>
      <p:pic>
        <p:nvPicPr>
          <p:cNvPr id="10" name="Google Shape;115;p21">
            <a:extLst>
              <a:ext uri="{FF2B5EF4-FFF2-40B4-BE49-F238E27FC236}">
                <a16:creationId xmlns:a16="http://schemas.microsoft.com/office/drawing/2014/main" id="{CAF2727F-8795-4607-88BC-C50FB775E1DC}"/>
              </a:ext>
            </a:extLst>
          </p:cNvPr>
          <p:cNvPicPr preferRelativeResize="0"/>
          <p:nvPr/>
        </p:nvPicPr>
        <p:blipFill>
          <a:blip r:embed="rId3">
            <a:alphaModFix/>
          </a:blip>
          <a:stretch>
            <a:fillRect/>
          </a:stretch>
        </p:blipFill>
        <p:spPr>
          <a:xfrm>
            <a:off x="11482649" y="63171"/>
            <a:ext cx="668501" cy="670821"/>
          </a:xfrm>
          <a:prstGeom prst="rect">
            <a:avLst/>
          </a:prstGeom>
          <a:noFill/>
          <a:ln>
            <a:noFill/>
          </a:ln>
        </p:spPr>
      </p:pic>
      <p:sp>
        <p:nvSpPr>
          <p:cNvPr id="11" name="Google Shape;114;p21">
            <a:extLst>
              <a:ext uri="{FF2B5EF4-FFF2-40B4-BE49-F238E27FC236}">
                <a16:creationId xmlns:a16="http://schemas.microsoft.com/office/drawing/2014/main" id="{D586ABE2-07EE-4854-81AF-42304A47E20C}"/>
              </a:ext>
            </a:extLst>
          </p:cNvPr>
          <p:cNvSpPr txBox="1"/>
          <p:nvPr/>
        </p:nvSpPr>
        <p:spPr>
          <a:xfrm>
            <a:off x="10708255" y="6328353"/>
            <a:ext cx="1277925" cy="508800"/>
          </a:xfrm>
          <a:prstGeom prst="rect">
            <a:avLst/>
          </a:prstGeom>
          <a:noFill/>
          <a:ln>
            <a:noFill/>
          </a:ln>
        </p:spPr>
        <p:txBody>
          <a:bodyPr spcFirstLastPara="1" wrap="square" lIns="121900" tIns="60933" rIns="121900" bIns="60933" anchor="ctr" anchorCtr="0">
            <a:noAutofit/>
          </a:bodyPr>
          <a:lstStyle/>
          <a:p>
            <a:pPr lvl="0">
              <a:buClr>
                <a:srgbClr val="BFBFBF"/>
              </a:buClr>
              <a:buSzPts val="1400"/>
            </a:pPr>
            <a:r>
              <a:rPr lang="en-US" sz="2400">
                <a:solidFill>
                  <a:srgbClr val="BFBFBF"/>
                </a:solidFill>
              </a:rPr>
              <a:t>4/11</a:t>
            </a:r>
            <a:endParaRPr lang="en-US" sz="2400"/>
          </a:p>
        </p:txBody>
      </p:sp>
      <p:cxnSp>
        <p:nvCxnSpPr>
          <p:cNvPr id="3" name="Straight Arrow Connector 2">
            <a:extLst>
              <a:ext uri="{FF2B5EF4-FFF2-40B4-BE49-F238E27FC236}">
                <a16:creationId xmlns:a16="http://schemas.microsoft.com/office/drawing/2014/main" id="{38D088CE-9394-4F99-9248-82B7746FDD33}"/>
              </a:ext>
            </a:extLst>
          </p:cNvPr>
          <p:cNvCxnSpPr/>
          <p:nvPr/>
        </p:nvCxnSpPr>
        <p:spPr>
          <a:xfrm>
            <a:off x="28575" y="803275"/>
            <a:ext cx="12128500" cy="0"/>
          </a:xfrm>
          <a:prstGeom prst="straightConnector1">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4" name="Flowchart: Manual Operation 3">
            <a:extLst>
              <a:ext uri="{FF2B5EF4-FFF2-40B4-BE49-F238E27FC236}">
                <a16:creationId xmlns:a16="http://schemas.microsoft.com/office/drawing/2014/main" id="{574815E6-1D7D-4B98-9FB6-5E64BEE98E59}"/>
              </a:ext>
            </a:extLst>
          </p:cNvPr>
          <p:cNvSpPr/>
          <p:nvPr/>
        </p:nvSpPr>
        <p:spPr>
          <a:xfrm rot="16200000">
            <a:off x="3087664" y="788655"/>
            <a:ext cx="1143000" cy="154305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Calibri"/>
            </a:endParaRPr>
          </a:p>
        </p:txBody>
      </p:sp>
      <p:sp>
        <p:nvSpPr>
          <p:cNvPr id="12" name="Flowchart: Manual Operation 11">
            <a:extLst>
              <a:ext uri="{FF2B5EF4-FFF2-40B4-BE49-F238E27FC236}">
                <a16:creationId xmlns:a16="http://schemas.microsoft.com/office/drawing/2014/main" id="{30BABCFD-88D6-4AAC-9BD3-9808AB9012D1}"/>
              </a:ext>
            </a:extLst>
          </p:cNvPr>
          <p:cNvSpPr/>
          <p:nvPr/>
        </p:nvSpPr>
        <p:spPr>
          <a:xfrm rot="16200000" flipV="1">
            <a:off x="8074001" y="745794"/>
            <a:ext cx="1152525" cy="1676400"/>
          </a:xfrm>
          <a:prstGeom prst="flowChartManualOperat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C1968EE-E21C-4C98-9993-594D95392BE4}"/>
              </a:ext>
            </a:extLst>
          </p:cNvPr>
          <p:cNvSpPr txBox="1"/>
          <p:nvPr/>
        </p:nvSpPr>
        <p:spPr>
          <a:xfrm>
            <a:off x="3282926" y="1395018"/>
            <a:ext cx="10572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cs typeface="Calibri"/>
              </a:rPr>
              <a:t>Encoder</a:t>
            </a:r>
          </a:p>
        </p:txBody>
      </p:sp>
      <p:sp>
        <p:nvSpPr>
          <p:cNvPr id="14" name="TextBox 13">
            <a:extLst>
              <a:ext uri="{FF2B5EF4-FFF2-40B4-BE49-F238E27FC236}">
                <a16:creationId xmlns:a16="http://schemas.microsoft.com/office/drawing/2014/main" id="{A70BCA6D-9DAB-490F-A9C0-95C8707A8DE4}"/>
              </a:ext>
            </a:extLst>
          </p:cNvPr>
          <p:cNvSpPr txBox="1"/>
          <p:nvPr/>
        </p:nvSpPr>
        <p:spPr>
          <a:xfrm>
            <a:off x="8102576" y="1366443"/>
            <a:ext cx="10572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rgbClr val="FFFFFF"/>
                </a:solidFill>
                <a:cs typeface="Calibri"/>
              </a:rPr>
              <a:t>Decoder</a:t>
            </a:r>
          </a:p>
        </p:txBody>
      </p:sp>
      <p:sp>
        <p:nvSpPr>
          <p:cNvPr id="6" name="TextBox 5">
            <a:extLst>
              <a:ext uri="{FF2B5EF4-FFF2-40B4-BE49-F238E27FC236}">
                <a16:creationId xmlns:a16="http://schemas.microsoft.com/office/drawing/2014/main" id="{867620AA-9AD3-4936-B3D5-EDDED8E76601}"/>
              </a:ext>
            </a:extLst>
          </p:cNvPr>
          <p:cNvSpPr txBox="1"/>
          <p:nvPr/>
        </p:nvSpPr>
        <p:spPr>
          <a:xfrm>
            <a:off x="5549876" y="1233093"/>
            <a:ext cx="1295400" cy="646331"/>
          </a:xfrm>
          <a:prstGeom prst="rect">
            <a:avLst/>
          </a:prstGeom>
          <a:ln>
            <a:solidFill>
              <a:srgbClr val="4472C4"/>
            </a:solidFill>
          </a:ln>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Latent Feature</a:t>
            </a:r>
            <a:endParaRPr lang="en-US">
              <a:cs typeface="Calibri"/>
            </a:endParaRPr>
          </a:p>
        </p:txBody>
      </p:sp>
      <p:cxnSp>
        <p:nvCxnSpPr>
          <p:cNvPr id="7" name="Straight Arrow Connector 6">
            <a:extLst>
              <a:ext uri="{FF2B5EF4-FFF2-40B4-BE49-F238E27FC236}">
                <a16:creationId xmlns:a16="http://schemas.microsoft.com/office/drawing/2014/main" id="{0107B391-AE48-4190-90B0-8C2BD626D17B}"/>
              </a:ext>
            </a:extLst>
          </p:cNvPr>
          <p:cNvCxnSpPr/>
          <p:nvPr/>
        </p:nvCxnSpPr>
        <p:spPr>
          <a:xfrm>
            <a:off x="1901801" y="1175943"/>
            <a:ext cx="914400"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18" name="Straight Arrow Connector 17">
            <a:extLst>
              <a:ext uri="{FF2B5EF4-FFF2-40B4-BE49-F238E27FC236}">
                <a16:creationId xmlns:a16="http://schemas.microsoft.com/office/drawing/2014/main" id="{295B24C7-21A3-480D-84F7-A2FB9C7EB322}"/>
              </a:ext>
            </a:extLst>
          </p:cNvPr>
          <p:cNvCxnSpPr>
            <a:cxnSpLocks/>
          </p:cNvCxnSpPr>
          <p:nvPr/>
        </p:nvCxnSpPr>
        <p:spPr>
          <a:xfrm>
            <a:off x="1901801" y="1442642"/>
            <a:ext cx="914400"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19" name="Straight Arrow Connector 18">
            <a:extLst>
              <a:ext uri="{FF2B5EF4-FFF2-40B4-BE49-F238E27FC236}">
                <a16:creationId xmlns:a16="http://schemas.microsoft.com/office/drawing/2014/main" id="{9E4EDF56-2F34-4CC6-ABA9-5698CCFB0381}"/>
              </a:ext>
            </a:extLst>
          </p:cNvPr>
          <p:cNvCxnSpPr>
            <a:cxnSpLocks/>
          </p:cNvCxnSpPr>
          <p:nvPr/>
        </p:nvCxnSpPr>
        <p:spPr>
          <a:xfrm>
            <a:off x="1901801" y="2014142"/>
            <a:ext cx="914400"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8" name="Arrow: Bent 7">
            <a:extLst>
              <a:ext uri="{FF2B5EF4-FFF2-40B4-BE49-F238E27FC236}">
                <a16:creationId xmlns:a16="http://schemas.microsoft.com/office/drawing/2014/main" id="{1BC8AE9B-879A-4E3C-ABFA-F6390B6E9DC7}"/>
              </a:ext>
            </a:extLst>
          </p:cNvPr>
          <p:cNvSpPr/>
          <p:nvPr/>
        </p:nvSpPr>
        <p:spPr>
          <a:xfrm flipV="1">
            <a:off x="6152617" y="1884602"/>
            <a:ext cx="495300" cy="5715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Oval 19">
            <a:extLst>
              <a:ext uri="{FF2B5EF4-FFF2-40B4-BE49-F238E27FC236}">
                <a16:creationId xmlns:a16="http://schemas.microsoft.com/office/drawing/2014/main" id="{AC9001F1-8DD4-4289-83E0-E6636FDEFE8E}"/>
              </a:ext>
            </a:extLst>
          </p:cNvPr>
          <p:cNvSpPr/>
          <p:nvPr/>
        </p:nvSpPr>
        <p:spPr>
          <a:xfrm>
            <a:off x="2397101" y="1585518"/>
            <a:ext cx="76200" cy="4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691E09E-0AF5-49D1-86B7-9235EB9319C6}"/>
              </a:ext>
            </a:extLst>
          </p:cNvPr>
          <p:cNvSpPr/>
          <p:nvPr/>
        </p:nvSpPr>
        <p:spPr>
          <a:xfrm>
            <a:off x="2397101" y="1728392"/>
            <a:ext cx="76200" cy="4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B6E66B8-D7F4-492F-86BF-FCC0614E72D5}"/>
              </a:ext>
            </a:extLst>
          </p:cNvPr>
          <p:cNvSpPr/>
          <p:nvPr/>
        </p:nvSpPr>
        <p:spPr>
          <a:xfrm>
            <a:off x="2397100" y="1871267"/>
            <a:ext cx="76200" cy="4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BE2A6441-37D9-4759-81E0-94964E36E5BD}"/>
              </a:ext>
            </a:extLst>
          </p:cNvPr>
          <p:cNvCxnSpPr>
            <a:cxnSpLocks/>
          </p:cNvCxnSpPr>
          <p:nvPr/>
        </p:nvCxnSpPr>
        <p:spPr>
          <a:xfrm>
            <a:off x="6873851" y="1309292"/>
            <a:ext cx="914400"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31" name="Straight Arrow Connector 30">
            <a:extLst>
              <a:ext uri="{FF2B5EF4-FFF2-40B4-BE49-F238E27FC236}">
                <a16:creationId xmlns:a16="http://schemas.microsoft.com/office/drawing/2014/main" id="{1E812ED5-2C90-4999-8A8E-93192BAFA2C6}"/>
              </a:ext>
            </a:extLst>
          </p:cNvPr>
          <p:cNvCxnSpPr>
            <a:cxnSpLocks/>
          </p:cNvCxnSpPr>
          <p:nvPr/>
        </p:nvCxnSpPr>
        <p:spPr>
          <a:xfrm>
            <a:off x="6873851" y="1442642"/>
            <a:ext cx="914400"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32" name="Straight Arrow Connector 31">
            <a:extLst>
              <a:ext uri="{FF2B5EF4-FFF2-40B4-BE49-F238E27FC236}">
                <a16:creationId xmlns:a16="http://schemas.microsoft.com/office/drawing/2014/main" id="{C43A7E0F-1F11-476C-9C5C-8B9B08BA219F}"/>
              </a:ext>
            </a:extLst>
          </p:cNvPr>
          <p:cNvCxnSpPr>
            <a:cxnSpLocks/>
          </p:cNvCxnSpPr>
          <p:nvPr/>
        </p:nvCxnSpPr>
        <p:spPr>
          <a:xfrm>
            <a:off x="6873851" y="1869906"/>
            <a:ext cx="914400"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33" name="Oval 32">
            <a:extLst>
              <a:ext uri="{FF2B5EF4-FFF2-40B4-BE49-F238E27FC236}">
                <a16:creationId xmlns:a16="http://schemas.microsoft.com/office/drawing/2014/main" id="{2167FEDE-B141-440F-8DE2-8DAF38413DA0}"/>
              </a:ext>
            </a:extLst>
          </p:cNvPr>
          <p:cNvSpPr/>
          <p:nvPr/>
        </p:nvSpPr>
        <p:spPr>
          <a:xfrm>
            <a:off x="7369151" y="1528368"/>
            <a:ext cx="76200" cy="4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05148A0A-AE63-4A27-9A6C-8F5109089BC9}"/>
              </a:ext>
            </a:extLst>
          </p:cNvPr>
          <p:cNvSpPr/>
          <p:nvPr/>
        </p:nvSpPr>
        <p:spPr>
          <a:xfrm>
            <a:off x="7369151" y="1633142"/>
            <a:ext cx="76200" cy="4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4300EAC4-73EE-42DB-8F04-C78664983B66}"/>
              </a:ext>
            </a:extLst>
          </p:cNvPr>
          <p:cNvSpPr/>
          <p:nvPr/>
        </p:nvSpPr>
        <p:spPr>
          <a:xfrm>
            <a:off x="7369150" y="1737917"/>
            <a:ext cx="76200" cy="4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375490F2-5AC1-4CBF-A755-1D84C86DBE58}"/>
              </a:ext>
            </a:extLst>
          </p:cNvPr>
          <p:cNvCxnSpPr>
            <a:cxnSpLocks/>
          </p:cNvCxnSpPr>
          <p:nvPr/>
        </p:nvCxnSpPr>
        <p:spPr>
          <a:xfrm>
            <a:off x="4559276" y="1280717"/>
            <a:ext cx="914400"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D9A1D66D-3859-4203-95CF-22EA5C6D49E2}"/>
              </a:ext>
            </a:extLst>
          </p:cNvPr>
          <p:cNvCxnSpPr>
            <a:cxnSpLocks/>
          </p:cNvCxnSpPr>
          <p:nvPr/>
        </p:nvCxnSpPr>
        <p:spPr>
          <a:xfrm>
            <a:off x="4559276" y="1414067"/>
            <a:ext cx="914400"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38" name="Straight Arrow Connector 37">
            <a:extLst>
              <a:ext uri="{FF2B5EF4-FFF2-40B4-BE49-F238E27FC236}">
                <a16:creationId xmlns:a16="http://schemas.microsoft.com/office/drawing/2014/main" id="{8BB6C8E9-9F32-4626-AACE-40533B3A0B26}"/>
              </a:ext>
            </a:extLst>
          </p:cNvPr>
          <p:cNvCxnSpPr>
            <a:cxnSpLocks/>
          </p:cNvCxnSpPr>
          <p:nvPr/>
        </p:nvCxnSpPr>
        <p:spPr>
          <a:xfrm>
            <a:off x="4559276" y="1852217"/>
            <a:ext cx="914400" cy="0"/>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39" name="Oval 38">
            <a:extLst>
              <a:ext uri="{FF2B5EF4-FFF2-40B4-BE49-F238E27FC236}">
                <a16:creationId xmlns:a16="http://schemas.microsoft.com/office/drawing/2014/main" id="{220B0D5A-9579-4892-9FA6-3BC20DBAC515}"/>
              </a:ext>
            </a:extLst>
          </p:cNvPr>
          <p:cNvSpPr/>
          <p:nvPr/>
        </p:nvSpPr>
        <p:spPr>
          <a:xfrm>
            <a:off x="5054575" y="1499793"/>
            <a:ext cx="76200" cy="4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06D28B7-78F2-46E5-83B6-3E773E47A0F6}"/>
              </a:ext>
            </a:extLst>
          </p:cNvPr>
          <p:cNvSpPr/>
          <p:nvPr/>
        </p:nvSpPr>
        <p:spPr>
          <a:xfrm>
            <a:off x="5054575" y="1604567"/>
            <a:ext cx="76200" cy="4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D75AAD6-B3FA-45CB-B2C4-67394E730A08}"/>
              </a:ext>
            </a:extLst>
          </p:cNvPr>
          <p:cNvSpPr/>
          <p:nvPr/>
        </p:nvSpPr>
        <p:spPr>
          <a:xfrm>
            <a:off x="5054575" y="1709342"/>
            <a:ext cx="76200" cy="476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8" descr="Table&#10;&#10;Description automatically generated">
            <a:extLst>
              <a:ext uri="{FF2B5EF4-FFF2-40B4-BE49-F238E27FC236}">
                <a16:creationId xmlns:a16="http://schemas.microsoft.com/office/drawing/2014/main" id="{224896FC-1EEA-4130-9389-3599C8DD819B}"/>
              </a:ext>
            </a:extLst>
          </p:cNvPr>
          <p:cNvPicPr>
            <a:picLocks noChangeAspect="1"/>
          </p:cNvPicPr>
          <p:nvPr/>
        </p:nvPicPr>
        <p:blipFill>
          <a:blip r:embed="rId4"/>
          <a:stretch>
            <a:fillRect/>
          </a:stretch>
        </p:blipFill>
        <p:spPr>
          <a:xfrm>
            <a:off x="696743" y="2971569"/>
            <a:ext cx="10973124" cy="3082583"/>
          </a:xfrm>
          <a:prstGeom prst="rect">
            <a:avLst/>
          </a:prstGeom>
        </p:spPr>
      </p:pic>
      <mc:AlternateContent xmlns:mc="http://schemas.openxmlformats.org/markup-compatibility/2006" xmlns:p14="http://schemas.microsoft.com/office/powerpoint/2010/main">
        <mc:Choice Requires="p14">
          <p:contentPart p14:bwMode="auto" r:id="rId5">
            <p14:nvContentPartPr>
              <p14:cNvPr id="27" name="Ink 26">
                <a:extLst>
                  <a:ext uri="{FF2B5EF4-FFF2-40B4-BE49-F238E27FC236}">
                    <a16:creationId xmlns:a16="http://schemas.microsoft.com/office/drawing/2014/main" id="{A54F2E3D-3043-4030-B795-3AB607537026}"/>
                  </a:ext>
                </a:extLst>
              </p14:cNvPr>
              <p14:cNvContentPartPr/>
              <p14:nvPr/>
            </p14:nvContentPartPr>
            <p14:xfrm>
              <a:off x="4895854" y="2864418"/>
              <a:ext cx="1187799" cy="1243827"/>
            </p14:xfrm>
          </p:contentPart>
        </mc:Choice>
        <mc:Fallback xmlns="">
          <p:pic>
            <p:nvPicPr>
              <p:cNvPr id="27" name="Ink 26">
                <a:extLst>
                  <a:ext uri="{FF2B5EF4-FFF2-40B4-BE49-F238E27FC236}">
                    <a16:creationId xmlns:a16="http://schemas.microsoft.com/office/drawing/2014/main" id="{A54F2E3D-3043-4030-B795-3AB607537026}"/>
                  </a:ext>
                </a:extLst>
              </p:cNvPr>
              <p:cNvPicPr/>
              <p:nvPr/>
            </p:nvPicPr>
            <p:blipFill>
              <a:blip r:embed="rId6"/>
              <a:stretch>
                <a:fillRect/>
              </a:stretch>
            </p:blipFill>
            <p:spPr>
              <a:xfrm>
                <a:off x="4877841" y="2846480"/>
                <a:ext cx="1223465" cy="1279344"/>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2" name="Ink 41">
                <a:extLst>
                  <a:ext uri="{FF2B5EF4-FFF2-40B4-BE49-F238E27FC236}">
                    <a16:creationId xmlns:a16="http://schemas.microsoft.com/office/drawing/2014/main" id="{39833084-FABC-4013-93C3-8C5A96C6E1FD}"/>
                  </a:ext>
                </a:extLst>
              </p14:cNvPr>
              <p14:cNvContentPartPr/>
              <p14:nvPr/>
            </p14:nvContentPartPr>
            <p14:xfrm>
              <a:off x="4895853" y="4731671"/>
              <a:ext cx="1187799" cy="1243827"/>
            </p14:xfrm>
          </p:contentPart>
        </mc:Choice>
        <mc:Fallback xmlns="">
          <p:pic>
            <p:nvPicPr>
              <p:cNvPr id="42" name="Ink 41">
                <a:extLst>
                  <a:ext uri="{FF2B5EF4-FFF2-40B4-BE49-F238E27FC236}">
                    <a16:creationId xmlns:a16="http://schemas.microsoft.com/office/drawing/2014/main" id="{39833084-FABC-4013-93C3-8C5A96C6E1FD}"/>
                  </a:ext>
                </a:extLst>
              </p:cNvPr>
              <p:cNvPicPr/>
              <p:nvPr/>
            </p:nvPicPr>
            <p:blipFill>
              <a:blip r:embed="rId6"/>
              <a:stretch>
                <a:fillRect/>
              </a:stretch>
            </p:blipFill>
            <p:spPr>
              <a:xfrm>
                <a:off x="4877840" y="4713733"/>
                <a:ext cx="1223465" cy="1279344"/>
              </a:xfrm>
              <a:prstGeom prst="rect">
                <a:avLst/>
              </a:prstGeom>
            </p:spPr>
          </p:pic>
        </mc:Fallback>
      </mc:AlternateContent>
      <p:sp>
        <p:nvSpPr>
          <p:cNvPr id="21" name="TextBox 20">
            <a:extLst>
              <a:ext uri="{FF2B5EF4-FFF2-40B4-BE49-F238E27FC236}">
                <a16:creationId xmlns:a16="http://schemas.microsoft.com/office/drawing/2014/main" id="{76EB6E05-527F-4759-91B8-BCEA43118ACF}"/>
              </a:ext>
            </a:extLst>
          </p:cNvPr>
          <p:cNvSpPr txBox="1"/>
          <p:nvPr/>
        </p:nvSpPr>
        <p:spPr>
          <a:xfrm>
            <a:off x="6644698" y="2239843"/>
            <a:ext cx="27432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To Feed the Classifier as a </a:t>
            </a:r>
            <a:r>
              <a:rPr lang="en-US" b="1">
                <a:solidFill>
                  <a:srgbClr val="FF0000"/>
                </a:solidFill>
              </a:rPr>
              <a:t>Probability</a:t>
            </a:r>
            <a:r>
              <a:rPr lang="en-US">
                <a:solidFill>
                  <a:srgbClr val="FF0000"/>
                </a:solidFill>
              </a:rPr>
              <a:t> </a:t>
            </a:r>
            <a:r>
              <a:rPr lang="en-US"/>
              <a:t>of the outcome</a:t>
            </a:r>
            <a:endParaRPr lang="en-US">
              <a:cs typeface="Calibri"/>
            </a:endParaRPr>
          </a:p>
        </p:txBody>
      </p:sp>
      <p:sp>
        <p:nvSpPr>
          <p:cNvPr id="43" name="TextBox 42">
            <a:extLst>
              <a:ext uri="{FF2B5EF4-FFF2-40B4-BE49-F238E27FC236}">
                <a16:creationId xmlns:a16="http://schemas.microsoft.com/office/drawing/2014/main" id="{63B4720A-D450-4302-9411-8DA22272DFE5}"/>
              </a:ext>
            </a:extLst>
          </p:cNvPr>
          <p:cNvSpPr txBox="1"/>
          <p:nvPr/>
        </p:nvSpPr>
        <p:spPr>
          <a:xfrm>
            <a:off x="215900" y="2323865"/>
            <a:ext cx="6137380" cy="461665"/>
          </a:xfrm>
          <a:prstGeom prst="rect">
            <a:avLst/>
          </a:prstGeom>
          <a:noFill/>
        </p:spPr>
        <p:txBody>
          <a:bodyPr wrap="square">
            <a:spAutoFit/>
          </a:bodyPr>
          <a:lstStyle/>
          <a:p>
            <a:r>
              <a:rPr lang="en-US" sz="2400">
                <a:ea typeface="+mj-lt"/>
                <a:cs typeface="+mj-lt"/>
              </a:rPr>
              <a:t>Variational Autoencoder vs. Autoencoder:</a:t>
            </a:r>
            <a:endParaRPr lang="en-US" sz="2400"/>
          </a:p>
        </p:txBody>
      </p:sp>
      <p:sp>
        <p:nvSpPr>
          <p:cNvPr id="44" name="TextBox 43">
            <a:extLst>
              <a:ext uri="{FF2B5EF4-FFF2-40B4-BE49-F238E27FC236}">
                <a16:creationId xmlns:a16="http://schemas.microsoft.com/office/drawing/2014/main" id="{0F5FD9B5-226E-45A3-B631-C6485776E8C1}"/>
              </a:ext>
            </a:extLst>
          </p:cNvPr>
          <p:cNvSpPr txBox="1"/>
          <p:nvPr/>
        </p:nvSpPr>
        <p:spPr>
          <a:xfrm>
            <a:off x="4397955" y="4058581"/>
            <a:ext cx="2001301" cy="400110"/>
          </a:xfrm>
          <a:prstGeom prst="rect">
            <a:avLst/>
          </a:prstGeom>
          <a:noFill/>
        </p:spPr>
        <p:txBody>
          <a:bodyPr wrap="square">
            <a:spAutoFit/>
          </a:bodyPr>
          <a:lstStyle/>
          <a:p>
            <a:r>
              <a:rPr lang="en-US" sz="2000" b="1">
                <a:solidFill>
                  <a:srgbClr val="FF0000"/>
                </a:solidFill>
                <a:latin typeface="sohne"/>
              </a:rPr>
              <a:t>deterministic</a:t>
            </a:r>
            <a:endParaRPr lang="en-US" sz="2000" b="1">
              <a:solidFill>
                <a:srgbClr val="FF0000"/>
              </a:solidFill>
            </a:endParaRPr>
          </a:p>
        </p:txBody>
      </p:sp>
      <p:sp>
        <p:nvSpPr>
          <p:cNvPr id="45" name="TextBox 44">
            <a:extLst>
              <a:ext uri="{FF2B5EF4-FFF2-40B4-BE49-F238E27FC236}">
                <a16:creationId xmlns:a16="http://schemas.microsoft.com/office/drawing/2014/main" id="{C2A69E0B-D54F-4685-8160-DDFF84CAE016}"/>
              </a:ext>
            </a:extLst>
          </p:cNvPr>
          <p:cNvSpPr txBox="1"/>
          <p:nvPr/>
        </p:nvSpPr>
        <p:spPr>
          <a:xfrm>
            <a:off x="4208662" y="5921165"/>
            <a:ext cx="1860591" cy="400110"/>
          </a:xfrm>
          <a:prstGeom prst="rect">
            <a:avLst/>
          </a:prstGeom>
          <a:noFill/>
        </p:spPr>
        <p:txBody>
          <a:bodyPr wrap="square">
            <a:spAutoFit/>
          </a:bodyPr>
          <a:lstStyle/>
          <a:p>
            <a:r>
              <a:rPr lang="en-US" sz="2000" b="1">
                <a:solidFill>
                  <a:srgbClr val="FF0000"/>
                </a:solidFill>
                <a:latin typeface="sohne"/>
              </a:rPr>
              <a:t>probabilistic</a:t>
            </a:r>
            <a:endParaRPr lang="en-US" sz="2000" b="1">
              <a:solidFill>
                <a:srgbClr val="FF0000"/>
              </a:solidFill>
            </a:endParaRPr>
          </a:p>
        </p:txBody>
      </p:sp>
    </p:spTree>
    <p:extLst>
      <p:ext uri="{BB962C8B-B14F-4D97-AF65-F5344CB8AC3E}">
        <p14:creationId xmlns:p14="http://schemas.microsoft.com/office/powerpoint/2010/main" val="12036695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3" name="Google Shape;113;p21"/>
          <p:cNvSpPr/>
          <p:nvPr/>
        </p:nvSpPr>
        <p:spPr>
          <a:xfrm>
            <a:off x="0" y="6349041"/>
            <a:ext cx="12192000" cy="508800"/>
          </a:xfrm>
          <a:prstGeom prst="rect">
            <a:avLst/>
          </a:prstGeom>
          <a:solidFill>
            <a:srgbClr val="100D2F"/>
          </a:solidFill>
          <a:ln>
            <a:noFill/>
          </a:ln>
          <a:effectLst>
            <a:outerShdw blurRad="40000" dist="23000" dir="5400000" rotWithShape="0">
              <a:srgbClr val="000000">
                <a:alpha val="34900"/>
              </a:srgbClr>
            </a:outerShdw>
          </a:effectLst>
        </p:spPr>
        <p:txBody>
          <a:bodyPr spcFirstLastPara="1" wrap="square" lIns="121900" tIns="60933" rIns="121900" bIns="60933" anchor="ctr" anchorCtr="0">
            <a:noAutofit/>
          </a:bodyPr>
          <a:lstStyle/>
          <a:p>
            <a:pPr algn="ctr"/>
            <a:endParaRPr lang="en-US" sz="2400">
              <a:latin typeface="Calibri"/>
              <a:ea typeface="Calibri"/>
              <a:cs typeface="Calibri"/>
              <a:sym typeface="Calibri"/>
            </a:endParaRPr>
          </a:p>
        </p:txBody>
      </p:sp>
      <p:pic>
        <p:nvPicPr>
          <p:cNvPr id="115" name="Google Shape;115;p21"/>
          <p:cNvPicPr preferRelativeResize="0"/>
          <p:nvPr/>
        </p:nvPicPr>
        <p:blipFill>
          <a:blip r:embed="rId3">
            <a:alphaModFix/>
          </a:blip>
          <a:stretch>
            <a:fillRect/>
          </a:stretch>
        </p:blipFill>
        <p:spPr>
          <a:xfrm>
            <a:off x="11482649" y="63171"/>
            <a:ext cx="668501" cy="670821"/>
          </a:xfrm>
          <a:prstGeom prst="rect">
            <a:avLst/>
          </a:prstGeom>
          <a:noFill/>
          <a:ln>
            <a:noFill/>
          </a:ln>
        </p:spPr>
      </p:pic>
      <p:sp>
        <p:nvSpPr>
          <p:cNvPr id="10" name="TextBox 9">
            <a:extLst>
              <a:ext uri="{FF2B5EF4-FFF2-40B4-BE49-F238E27FC236}">
                <a16:creationId xmlns:a16="http://schemas.microsoft.com/office/drawing/2014/main" id="{AAFC1874-9C16-F04B-A055-CC087B7B22F8}"/>
              </a:ext>
            </a:extLst>
          </p:cNvPr>
          <p:cNvSpPr txBox="1"/>
          <p:nvPr/>
        </p:nvSpPr>
        <p:spPr>
          <a:xfrm>
            <a:off x="10440041" y="5922003"/>
            <a:ext cx="1711109" cy="369332"/>
          </a:xfrm>
          <a:prstGeom prst="rect">
            <a:avLst/>
          </a:prstGeom>
          <a:noFill/>
        </p:spPr>
        <p:txBody>
          <a:bodyPr wrap="none" rtlCol="0" anchor="t">
            <a:spAutoFit/>
          </a:bodyPr>
          <a:lstStyle/>
          <a:p>
            <a:r>
              <a:rPr lang="en-US"/>
              <a:t>[Blei et al. 2003]</a:t>
            </a:r>
          </a:p>
        </p:txBody>
      </p:sp>
      <p:sp>
        <p:nvSpPr>
          <p:cNvPr id="11" name="Google Shape;114;p21">
            <a:extLst>
              <a:ext uri="{FF2B5EF4-FFF2-40B4-BE49-F238E27FC236}">
                <a16:creationId xmlns:a16="http://schemas.microsoft.com/office/drawing/2014/main" id="{A47413D8-29F5-9F47-AFC3-42A97588BBA0}"/>
              </a:ext>
            </a:extLst>
          </p:cNvPr>
          <p:cNvSpPr txBox="1"/>
          <p:nvPr/>
        </p:nvSpPr>
        <p:spPr>
          <a:xfrm>
            <a:off x="10708255" y="6328353"/>
            <a:ext cx="1277925" cy="508800"/>
          </a:xfrm>
          <a:prstGeom prst="rect">
            <a:avLst/>
          </a:prstGeom>
          <a:noFill/>
          <a:ln>
            <a:noFill/>
          </a:ln>
        </p:spPr>
        <p:txBody>
          <a:bodyPr spcFirstLastPara="1" wrap="square" lIns="121900" tIns="60933" rIns="121900" bIns="60933" anchor="ctr" anchorCtr="0">
            <a:noAutofit/>
          </a:bodyPr>
          <a:lstStyle/>
          <a:p>
            <a:pPr lvl="0">
              <a:buClr>
                <a:srgbClr val="BFBFBF"/>
              </a:buClr>
              <a:buSzPts val="1400"/>
            </a:pPr>
            <a:r>
              <a:rPr lang="en-US" sz="2400">
                <a:solidFill>
                  <a:srgbClr val="BFBFBF"/>
                </a:solidFill>
              </a:rPr>
              <a:t>5/11</a:t>
            </a:r>
            <a:endParaRPr lang="en-US" sz="2400"/>
          </a:p>
        </p:txBody>
      </p:sp>
      <p:pic>
        <p:nvPicPr>
          <p:cNvPr id="9" name="Picture 8">
            <a:extLst>
              <a:ext uri="{FF2B5EF4-FFF2-40B4-BE49-F238E27FC236}">
                <a16:creationId xmlns:a16="http://schemas.microsoft.com/office/drawing/2014/main" id="{A6B86A0D-F9D3-2D4A-9679-C109C247F35E}"/>
              </a:ext>
            </a:extLst>
          </p:cNvPr>
          <p:cNvPicPr>
            <a:picLocks noChangeAspect="1"/>
          </p:cNvPicPr>
          <p:nvPr/>
        </p:nvPicPr>
        <p:blipFill>
          <a:blip r:embed="rId4"/>
          <a:stretch>
            <a:fillRect/>
          </a:stretch>
        </p:blipFill>
        <p:spPr>
          <a:xfrm>
            <a:off x="4408888" y="1856465"/>
            <a:ext cx="7306755" cy="3806733"/>
          </a:xfrm>
          <a:prstGeom prst="rect">
            <a:avLst/>
          </a:prstGeom>
        </p:spPr>
      </p:pic>
      <p:cxnSp>
        <p:nvCxnSpPr>
          <p:cNvPr id="2" name="Straight Arrow Connector 1">
            <a:extLst>
              <a:ext uri="{FF2B5EF4-FFF2-40B4-BE49-F238E27FC236}">
                <a16:creationId xmlns:a16="http://schemas.microsoft.com/office/drawing/2014/main" id="{D3224E21-30FD-4076-86C3-6C9E56AF86D1}"/>
              </a:ext>
            </a:extLst>
          </p:cNvPr>
          <p:cNvCxnSpPr/>
          <p:nvPr/>
        </p:nvCxnSpPr>
        <p:spPr>
          <a:xfrm>
            <a:off x="28575" y="955675"/>
            <a:ext cx="12128500" cy="0"/>
          </a:xfrm>
          <a:prstGeom prst="straightConnector1">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15" name="Title 1">
            <a:extLst>
              <a:ext uri="{FF2B5EF4-FFF2-40B4-BE49-F238E27FC236}">
                <a16:creationId xmlns:a16="http://schemas.microsoft.com/office/drawing/2014/main" id="{623D81CC-2301-4F65-ACA0-3897E0157975}"/>
              </a:ext>
            </a:extLst>
          </p:cNvPr>
          <p:cNvSpPr>
            <a:spLocks noGrp="1"/>
          </p:cNvSpPr>
          <p:nvPr>
            <p:ph type="title"/>
          </p:nvPr>
        </p:nvSpPr>
        <p:spPr>
          <a:xfrm>
            <a:off x="215900" y="-257175"/>
            <a:ext cx="10515600" cy="1325563"/>
          </a:xfrm>
        </p:spPr>
        <p:txBody>
          <a:bodyPr/>
          <a:lstStyle/>
          <a:p>
            <a:r>
              <a:rPr lang="en-US">
                <a:ea typeface="+mj-lt"/>
                <a:cs typeface="+mj-lt"/>
              </a:rPr>
              <a:t>Background - </a:t>
            </a:r>
            <a:r>
              <a:rPr lang="en-US" sz="4400"/>
              <a:t>Latent Dirichlet Allocation (LDA)</a:t>
            </a:r>
            <a:endParaRPr lang="en-US">
              <a:cs typeface="Calibri Light"/>
            </a:endParaRPr>
          </a:p>
        </p:txBody>
      </p:sp>
      <p:sp>
        <p:nvSpPr>
          <p:cNvPr id="3" name="TextBox 2">
            <a:extLst>
              <a:ext uri="{FF2B5EF4-FFF2-40B4-BE49-F238E27FC236}">
                <a16:creationId xmlns:a16="http://schemas.microsoft.com/office/drawing/2014/main" id="{8B641689-D2A6-49D6-8678-E989B6FB4A7B}"/>
              </a:ext>
            </a:extLst>
          </p:cNvPr>
          <p:cNvSpPr txBox="1"/>
          <p:nvPr/>
        </p:nvSpPr>
        <p:spPr>
          <a:xfrm>
            <a:off x="159916" y="1147316"/>
            <a:ext cx="3566766" cy="1143070"/>
          </a:xfrm>
          <a:prstGeom prst="rect">
            <a:avLst/>
          </a:prstGeom>
          <a:noFill/>
        </p:spPr>
        <p:txBody>
          <a:bodyPr wrap="square" lIns="91440" tIns="45720" rIns="91440" bIns="45720" rtlCol="0" anchor="t">
            <a:spAutoFit/>
          </a:bodyPr>
          <a:lstStyle/>
          <a:p>
            <a:pPr marL="342900" indent="-342900">
              <a:lnSpc>
                <a:spcPct val="150000"/>
              </a:lnSpc>
              <a:buFont typeface="Arial"/>
              <a:buChar char="•"/>
            </a:pPr>
            <a:r>
              <a:rPr lang="en-US" sz="2400" b="1">
                <a:solidFill>
                  <a:srgbClr val="2E75B5"/>
                </a:solidFill>
              </a:rPr>
              <a:t>Statistical model</a:t>
            </a:r>
          </a:p>
          <a:p>
            <a:pPr marL="342900" indent="-342900">
              <a:lnSpc>
                <a:spcPct val="150000"/>
              </a:lnSpc>
              <a:buFont typeface="Arial"/>
              <a:buChar char="•"/>
            </a:pPr>
            <a:r>
              <a:rPr lang="en-US" sz="2400" b="1">
                <a:solidFill>
                  <a:srgbClr val="2E75B5"/>
                </a:solidFill>
                <a:cs typeface="Calibri" panose="020F0502020204030204"/>
              </a:rPr>
              <a:t>Clustering method</a:t>
            </a:r>
            <a:endParaRPr lang="en-US" sz="2400">
              <a:solidFill>
                <a:srgbClr val="2E75B5"/>
              </a:solidFill>
              <a:cs typeface="Calibri" panose="020F0502020204030204"/>
            </a:endParaRPr>
          </a:p>
        </p:txBody>
      </p:sp>
      <p:sp>
        <p:nvSpPr>
          <p:cNvPr id="4" name="Arrow: Right 3">
            <a:extLst>
              <a:ext uri="{FF2B5EF4-FFF2-40B4-BE49-F238E27FC236}">
                <a16:creationId xmlns:a16="http://schemas.microsoft.com/office/drawing/2014/main" id="{23B7DB29-FD25-4EFC-86CE-141408C84E6B}"/>
              </a:ext>
            </a:extLst>
          </p:cNvPr>
          <p:cNvSpPr/>
          <p:nvPr/>
        </p:nvSpPr>
        <p:spPr>
          <a:xfrm>
            <a:off x="3416237" y="3579548"/>
            <a:ext cx="740013" cy="3493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272A54-52B7-461F-A4C1-201884576AE4}"/>
              </a:ext>
            </a:extLst>
          </p:cNvPr>
          <p:cNvSpPr txBox="1"/>
          <p:nvPr/>
        </p:nvSpPr>
        <p:spPr>
          <a:xfrm>
            <a:off x="362594" y="3488567"/>
            <a:ext cx="336408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2E75B5"/>
                </a:solidFill>
              </a:rPr>
              <a:t>Captures higher level information across all the documents.</a:t>
            </a:r>
            <a:r>
              <a:rPr lang="en-US" sz="2400">
                <a:cs typeface="Calibri"/>
              </a:rPr>
              <a:t>​</a:t>
            </a:r>
            <a:endParaRPr lang="en-US" sz="2400"/>
          </a:p>
        </p:txBody>
      </p:sp>
    </p:spTree>
    <p:extLst>
      <p:ext uri="{BB962C8B-B14F-4D97-AF65-F5344CB8AC3E}">
        <p14:creationId xmlns:p14="http://schemas.microsoft.com/office/powerpoint/2010/main" val="2314747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F92CC-3A43-407B-9F11-CBB42527FC47}"/>
              </a:ext>
            </a:extLst>
          </p:cNvPr>
          <p:cNvSpPr>
            <a:spLocks noGrp="1"/>
          </p:cNvSpPr>
          <p:nvPr>
            <p:ph type="title"/>
          </p:nvPr>
        </p:nvSpPr>
        <p:spPr>
          <a:xfrm>
            <a:off x="215900" y="-257175"/>
            <a:ext cx="10515600" cy="1325563"/>
          </a:xfrm>
        </p:spPr>
        <p:txBody>
          <a:bodyPr/>
          <a:lstStyle/>
          <a:p>
            <a:r>
              <a:rPr lang="en-US"/>
              <a:t>Related work</a:t>
            </a:r>
          </a:p>
        </p:txBody>
      </p:sp>
      <p:pic>
        <p:nvPicPr>
          <p:cNvPr id="7" name="Picture 6">
            <a:extLst>
              <a:ext uri="{FF2B5EF4-FFF2-40B4-BE49-F238E27FC236}">
                <a16:creationId xmlns:a16="http://schemas.microsoft.com/office/drawing/2014/main" id="{39E165B4-D996-4054-9E5D-00D5B1AD994D}"/>
              </a:ext>
            </a:extLst>
          </p:cNvPr>
          <p:cNvPicPr>
            <a:picLocks noChangeAspect="1"/>
          </p:cNvPicPr>
          <p:nvPr/>
        </p:nvPicPr>
        <p:blipFill>
          <a:blip r:embed="rId3"/>
          <a:stretch>
            <a:fillRect/>
          </a:stretch>
        </p:blipFill>
        <p:spPr>
          <a:xfrm>
            <a:off x="3648831" y="1632060"/>
            <a:ext cx="7975902" cy="4027215"/>
          </a:xfrm>
          <a:prstGeom prst="rect">
            <a:avLst/>
          </a:prstGeom>
        </p:spPr>
      </p:pic>
      <p:sp>
        <p:nvSpPr>
          <p:cNvPr id="8" name="TextBox 7">
            <a:extLst>
              <a:ext uri="{FF2B5EF4-FFF2-40B4-BE49-F238E27FC236}">
                <a16:creationId xmlns:a16="http://schemas.microsoft.com/office/drawing/2014/main" id="{0EC0300B-5C93-4278-9776-DBD46449F196}"/>
              </a:ext>
            </a:extLst>
          </p:cNvPr>
          <p:cNvSpPr txBox="1"/>
          <p:nvPr/>
        </p:nvSpPr>
        <p:spPr>
          <a:xfrm>
            <a:off x="1449522" y="5173161"/>
            <a:ext cx="5573134" cy="830997"/>
          </a:xfrm>
          <a:prstGeom prst="rect">
            <a:avLst/>
          </a:prstGeom>
          <a:solidFill>
            <a:schemeClr val="accent1">
              <a:lumMod val="40000"/>
              <a:lumOff val="60000"/>
            </a:schemeClr>
          </a:solidFill>
          <a:ln>
            <a:solidFill>
              <a:srgbClr val="0070C0"/>
            </a:solidFill>
          </a:ln>
        </p:spPr>
        <p:txBody>
          <a:bodyPr wrap="square" lIns="91440" tIns="45720" rIns="91440" bIns="45720" rtlCol="0" anchor="t">
            <a:spAutoFit/>
          </a:bodyPr>
          <a:lstStyle/>
          <a:p>
            <a:pPr marL="342900" indent="-342900">
              <a:buFont typeface="Arial" panose="020B0604020202020204" pitchFamily="34" charset="0"/>
              <a:buChar char="•"/>
            </a:pPr>
            <a:r>
              <a:rPr lang="en-US" sz="2400" b="1">
                <a:solidFill>
                  <a:srgbClr val="FF0000"/>
                </a:solidFill>
                <a:cs typeface="Calibri"/>
              </a:rPr>
              <a:t>Some news do not have visual content</a:t>
            </a:r>
          </a:p>
          <a:p>
            <a:pPr marL="342900" indent="-342900">
              <a:buFont typeface="Arial" panose="020B0604020202020204" pitchFamily="34" charset="0"/>
              <a:buChar char="•"/>
            </a:pPr>
            <a:r>
              <a:rPr lang="en-US" sz="2400" b="1">
                <a:solidFill>
                  <a:srgbClr val="FF0000"/>
                </a:solidFill>
                <a:ea typeface="+mn-lt"/>
                <a:cs typeface="+mn-lt"/>
              </a:rPr>
              <a:t>Higher level information</a:t>
            </a:r>
            <a:r>
              <a:rPr lang="en-US" sz="2400" b="1">
                <a:solidFill>
                  <a:srgbClr val="2E75B5"/>
                </a:solidFill>
                <a:ea typeface="+mn-lt"/>
                <a:cs typeface="+mn-lt"/>
              </a:rPr>
              <a:t> </a:t>
            </a:r>
            <a:r>
              <a:rPr lang="en-US" sz="2400" b="1">
                <a:solidFill>
                  <a:srgbClr val="FF0000"/>
                </a:solidFill>
                <a:cs typeface="Calibri"/>
              </a:rPr>
              <a:t>is not captured</a:t>
            </a:r>
            <a:endParaRPr lang="en-US" sz="2400" b="1" strike="sngStrike">
              <a:solidFill>
                <a:srgbClr val="FF0000"/>
              </a:solidFill>
              <a:cs typeface="Calibri"/>
            </a:endParaRPr>
          </a:p>
        </p:txBody>
      </p:sp>
      <p:sp>
        <p:nvSpPr>
          <p:cNvPr id="9" name="Google Shape;113;p21">
            <a:extLst>
              <a:ext uri="{FF2B5EF4-FFF2-40B4-BE49-F238E27FC236}">
                <a16:creationId xmlns:a16="http://schemas.microsoft.com/office/drawing/2014/main" id="{8E0518F4-42A2-45AC-9373-2BB81CDB7C6D}"/>
              </a:ext>
            </a:extLst>
          </p:cNvPr>
          <p:cNvSpPr/>
          <p:nvPr/>
        </p:nvSpPr>
        <p:spPr>
          <a:xfrm>
            <a:off x="0" y="6349041"/>
            <a:ext cx="12192000" cy="508800"/>
          </a:xfrm>
          <a:prstGeom prst="rect">
            <a:avLst/>
          </a:prstGeom>
          <a:solidFill>
            <a:srgbClr val="100D2F"/>
          </a:solidFill>
          <a:ln>
            <a:noFill/>
          </a:ln>
          <a:effectLst>
            <a:outerShdw blurRad="40000" dist="23000" dir="5400000" rotWithShape="0">
              <a:srgbClr val="000000">
                <a:alpha val="34900"/>
              </a:srgbClr>
            </a:outerShdw>
          </a:effectLst>
        </p:spPr>
        <p:txBody>
          <a:bodyPr spcFirstLastPara="1" wrap="square" lIns="121900" tIns="60933" rIns="121900" bIns="60933" anchor="ctr" anchorCtr="0">
            <a:noAutofit/>
          </a:bodyPr>
          <a:lstStyle/>
          <a:p>
            <a:pPr algn="ctr"/>
            <a:endParaRPr lang="en-US" sz="2400">
              <a:latin typeface="Calibri"/>
              <a:ea typeface="Calibri"/>
              <a:cs typeface="Calibri"/>
              <a:sym typeface="Calibri"/>
            </a:endParaRPr>
          </a:p>
        </p:txBody>
      </p:sp>
      <p:pic>
        <p:nvPicPr>
          <p:cNvPr id="10" name="Google Shape;115;p21">
            <a:extLst>
              <a:ext uri="{FF2B5EF4-FFF2-40B4-BE49-F238E27FC236}">
                <a16:creationId xmlns:a16="http://schemas.microsoft.com/office/drawing/2014/main" id="{CAF2727F-8795-4607-88BC-C50FB775E1DC}"/>
              </a:ext>
            </a:extLst>
          </p:cNvPr>
          <p:cNvPicPr preferRelativeResize="0"/>
          <p:nvPr/>
        </p:nvPicPr>
        <p:blipFill>
          <a:blip r:embed="rId4">
            <a:alphaModFix/>
          </a:blip>
          <a:stretch>
            <a:fillRect/>
          </a:stretch>
        </p:blipFill>
        <p:spPr>
          <a:xfrm>
            <a:off x="11482649" y="63171"/>
            <a:ext cx="668501" cy="670821"/>
          </a:xfrm>
          <a:prstGeom prst="rect">
            <a:avLst/>
          </a:prstGeom>
          <a:noFill/>
          <a:ln>
            <a:noFill/>
          </a:ln>
        </p:spPr>
      </p:pic>
      <p:sp>
        <p:nvSpPr>
          <p:cNvPr id="11" name="Google Shape;114;p21">
            <a:extLst>
              <a:ext uri="{FF2B5EF4-FFF2-40B4-BE49-F238E27FC236}">
                <a16:creationId xmlns:a16="http://schemas.microsoft.com/office/drawing/2014/main" id="{D586ABE2-07EE-4854-81AF-42304A47E20C}"/>
              </a:ext>
            </a:extLst>
          </p:cNvPr>
          <p:cNvSpPr txBox="1"/>
          <p:nvPr/>
        </p:nvSpPr>
        <p:spPr>
          <a:xfrm>
            <a:off x="10708255" y="6328353"/>
            <a:ext cx="1277925" cy="508800"/>
          </a:xfrm>
          <a:prstGeom prst="rect">
            <a:avLst/>
          </a:prstGeom>
          <a:noFill/>
          <a:ln>
            <a:noFill/>
          </a:ln>
        </p:spPr>
        <p:txBody>
          <a:bodyPr spcFirstLastPara="1" wrap="square" lIns="121900" tIns="60933" rIns="121900" bIns="60933" anchor="ctr" anchorCtr="0">
            <a:noAutofit/>
          </a:bodyPr>
          <a:lstStyle/>
          <a:p>
            <a:pPr lvl="0">
              <a:buClr>
                <a:srgbClr val="BFBFBF"/>
              </a:buClr>
              <a:buSzPts val="1400"/>
            </a:pPr>
            <a:r>
              <a:rPr lang="en-US" sz="2400">
                <a:solidFill>
                  <a:srgbClr val="BFBFBF"/>
                </a:solidFill>
              </a:rPr>
              <a:t>6/11</a:t>
            </a:r>
            <a:endParaRPr lang="en-US" sz="2400"/>
          </a:p>
        </p:txBody>
      </p:sp>
      <p:sp>
        <p:nvSpPr>
          <p:cNvPr id="13" name="TextBox 12">
            <a:extLst>
              <a:ext uri="{FF2B5EF4-FFF2-40B4-BE49-F238E27FC236}">
                <a16:creationId xmlns:a16="http://schemas.microsoft.com/office/drawing/2014/main" id="{96B060CE-E780-4B40-AE63-5642006E0520}"/>
              </a:ext>
            </a:extLst>
          </p:cNvPr>
          <p:cNvSpPr txBox="1"/>
          <p:nvPr/>
        </p:nvSpPr>
        <p:spPr>
          <a:xfrm>
            <a:off x="388942" y="974763"/>
            <a:ext cx="10422989" cy="523220"/>
          </a:xfrm>
          <a:prstGeom prst="rect">
            <a:avLst/>
          </a:prstGeom>
          <a:noFill/>
        </p:spPr>
        <p:txBody>
          <a:bodyPr wrap="square" lIns="91440" tIns="45720" rIns="91440" bIns="45720" anchor="t">
            <a:spAutoFit/>
          </a:bodyPr>
          <a:lstStyle/>
          <a:p>
            <a:r>
              <a:rPr lang="en-US" sz="2800" b="1"/>
              <a:t>MVAE: Multimodal variational autoencoder for fake news detection</a:t>
            </a:r>
            <a:endParaRPr lang="en-US" sz="2800" b="1">
              <a:cs typeface="Calibri"/>
            </a:endParaRPr>
          </a:p>
        </p:txBody>
      </p:sp>
      <p:sp>
        <p:nvSpPr>
          <p:cNvPr id="15" name="TextBox 14">
            <a:extLst>
              <a:ext uri="{FF2B5EF4-FFF2-40B4-BE49-F238E27FC236}">
                <a16:creationId xmlns:a16="http://schemas.microsoft.com/office/drawing/2014/main" id="{3B7342E7-DB2A-4EE0-92AE-9414DB78BFB7}"/>
              </a:ext>
            </a:extLst>
          </p:cNvPr>
          <p:cNvSpPr txBox="1"/>
          <p:nvPr/>
        </p:nvSpPr>
        <p:spPr>
          <a:xfrm>
            <a:off x="10075573" y="5938333"/>
            <a:ext cx="2075578" cy="369332"/>
          </a:xfrm>
          <a:prstGeom prst="rect">
            <a:avLst/>
          </a:prstGeom>
          <a:noFill/>
        </p:spPr>
        <p:txBody>
          <a:bodyPr wrap="square">
            <a:spAutoFit/>
          </a:bodyPr>
          <a:lstStyle/>
          <a:p>
            <a:r>
              <a:rPr lang="en-US" sz="1800"/>
              <a:t>[Khattar et al. 2019]</a:t>
            </a:r>
            <a:endParaRPr lang="en-US"/>
          </a:p>
        </p:txBody>
      </p:sp>
      <p:cxnSp>
        <p:nvCxnSpPr>
          <p:cNvPr id="3" name="Straight Arrow Connector 2">
            <a:extLst>
              <a:ext uri="{FF2B5EF4-FFF2-40B4-BE49-F238E27FC236}">
                <a16:creationId xmlns:a16="http://schemas.microsoft.com/office/drawing/2014/main" id="{38D088CE-9394-4F99-9248-82B7746FDD33}"/>
              </a:ext>
            </a:extLst>
          </p:cNvPr>
          <p:cNvCxnSpPr/>
          <p:nvPr/>
        </p:nvCxnSpPr>
        <p:spPr>
          <a:xfrm>
            <a:off x="28575" y="803275"/>
            <a:ext cx="12128500" cy="0"/>
          </a:xfrm>
          <a:prstGeom prst="straightConnector1">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0BE0A4C7-ECA1-4F40-8734-514E5660B65F}"/>
              </a:ext>
            </a:extLst>
          </p:cNvPr>
          <p:cNvSpPr txBox="1"/>
          <p:nvPr/>
        </p:nvSpPr>
        <p:spPr>
          <a:xfrm>
            <a:off x="388942" y="1927577"/>
            <a:ext cx="3336391" cy="1569660"/>
          </a:xfrm>
          <a:prstGeom prst="rect">
            <a:avLst/>
          </a:prstGeom>
          <a:noFill/>
        </p:spPr>
        <p:txBody>
          <a:bodyPr wrap="square" lIns="91440" tIns="45720" rIns="91440" bIns="45720" anchor="t">
            <a:spAutoFit/>
          </a:bodyPr>
          <a:lstStyle/>
          <a:p>
            <a:r>
              <a:rPr lang="en-US" sz="2400"/>
              <a:t>Train a VAE:</a:t>
            </a:r>
          </a:p>
          <a:p>
            <a:r>
              <a:rPr lang="en-US" sz="2400"/>
              <a:t>Concatenate:</a:t>
            </a:r>
          </a:p>
          <a:p>
            <a:pPr marL="342900" indent="-342900">
              <a:buFont typeface="Arial" panose="020B0604020202020204" pitchFamily="34" charset="0"/>
              <a:buChar char="•"/>
            </a:pPr>
            <a:r>
              <a:rPr lang="en-US" sz="2400"/>
              <a:t>Textual Content</a:t>
            </a:r>
          </a:p>
          <a:p>
            <a:pPr marL="342900" indent="-342900">
              <a:buFont typeface="Arial" panose="020B0604020202020204" pitchFamily="34" charset="0"/>
              <a:buChar char="•"/>
            </a:pPr>
            <a:r>
              <a:rPr lang="en-US" sz="2400"/>
              <a:t>Visual Content</a:t>
            </a:r>
          </a:p>
        </p:txBody>
      </p:sp>
    </p:spTree>
    <p:extLst>
      <p:ext uri="{BB962C8B-B14F-4D97-AF65-F5344CB8AC3E}">
        <p14:creationId xmlns:p14="http://schemas.microsoft.com/office/powerpoint/2010/main" val="3197887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9F536-3AE6-43A4-8DF4-5477028507C6}"/>
              </a:ext>
            </a:extLst>
          </p:cNvPr>
          <p:cNvSpPr>
            <a:spLocks noGrp="1"/>
          </p:cNvSpPr>
          <p:nvPr>
            <p:ph type="title"/>
          </p:nvPr>
        </p:nvSpPr>
        <p:spPr>
          <a:xfrm>
            <a:off x="228600" y="-231775"/>
            <a:ext cx="10515600" cy="1325563"/>
          </a:xfrm>
        </p:spPr>
        <p:txBody>
          <a:bodyPr/>
          <a:lstStyle/>
          <a:p>
            <a:r>
              <a:rPr lang="en-US"/>
              <a:t>Method</a:t>
            </a:r>
          </a:p>
        </p:txBody>
      </p:sp>
      <p:sp>
        <p:nvSpPr>
          <p:cNvPr id="57" name="Google Shape;113;p21">
            <a:extLst>
              <a:ext uri="{FF2B5EF4-FFF2-40B4-BE49-F238E27FC236}">
                <a16:creationId xmlns:a16="http://schemas.microsoft.com/office/drawing/2014/main" id="{C921995D-40E2-4473-A0DD-5D9B8B6FAFD6}"/>
              </a:ext>
            </a:extLst>
          </p:cNvPr>
          <p:cNvSpPr/>
          <p:nvPr/>
        </p:nvSpPr>
        <p:spPr>
          <a:xfrm>
            <a:off x="0" y="6349041"/>
            <a:ext cx="12192000" cy="508800"/>
          </a:xfrm>
          <a:prstGeom prst="rect">
            <a:avLst/>
          </a:prstGeom>
          <a:solidFill>
            <a:srgbClr val="100D2F"/>
          </a:solidFill>
          <a:ln>
            <a:noFill/>
          </a:ln>
          <a:effectLst>
            <a:outerShdw blurRad="40000" dist="23000" dir="5400000" rotWithShape="0">
              <a:srgbClr val="000000">
                <a:alpha val="34900"/>
              </a:srgbClr>
            </a:outerShdw>
          </a:effectLst>
        </p:spPr>
        <p:txBody>
          <a:bodyPr spcFirstLastPara="1" wrap="square" lIns="121900" tIns="60933" rIns="121900" bIns="60933" anchor="ctr" anchorCtr="0">
            <a:noAutofit/>
          </a:bodyPr>
          <a:lstStyle/>
          <a:p>
            <a:pPr algn="ctr"/>
            <a:endParaRPr lang="en-US" sz="2400">
              <a:latin typeface="Calibri"/>
              <a:ea typeface="Calibri"/>
              <a:cs typeface="Calibri"/>
              <a:sym typeface="Calibri"/>
            </a:endParaRPr>
          </a:p>
        </p:txBody>
      </p:sp>
      <p:pic>
        <p:nvPicPr>
          <p:cNvPr id="58" name="Google Shape;115;p21">
            <a:extLst>
              <a:ext uri="{FF2B5EF4-FFF2-40B4-BE49-F238E27FC236}">
                <a16:creationId xmlns:a16="http://schemas.microsoft.com/office/drawing/2014/main" id="{3EB4A3F9-38D2-417B-B3EA-FB430D0B7716}"/>
              </a:ext>
            </a:extLst>
          </p:cNvPr>
          <p:cNvPicPr preferRelativeResize="0"/>
          <p:nvPr/>
        </p:nvPicPr>
        <p:blipFill>
          <a:blip r:embed="rId3">
            <a:alphaModFix/>
          </a:blip>
          <a:stretch>
            <a:fillRect/>
          </a:stretch>
        </p:blipFill>
        <p:spPr>
          <a:xfrm>
            <a:off x="11482649" y="63171"/>
            <a:ext cx="668501" cy="670821"/>
          </a:xfrm>
          <a:prstGeom prst="rect">
            <a:avLst/>
          </a:prstGeom>
          <a:noFill/>
          <a:ln>
            <a:noFill/>
          </a:ln>
        </p:spPr>
      </p:pic>
      <p:sp>
        <p:nvSpPr>
          <p:cNvPr id="59" name="Google Shape;114;p21">
            <a:extLst>
              <a:ext uri="{FF2B5EF4-FFF2-40B4-BE49-F238E27FC236}">
                <a16:creationId xmlns:a16="http://schemas.microsoft.com/office/drawing/2014/main" id="{906539B0-7231-4B8D-8884-FA19C9B89283}"/>
              </a:ext>
            </a:extLst>
          </p:cNvPr>
          <p:cNvSpPr txBox="1"/>
          <p:nvPr/>
        </p:nvSpPr>
        <p:spPr>
          <a:xfrm>
            <a:off x="10708255" y="6328353"/>
            <a:ext cx="1277925" cy="508800"/>
          </a:xfrm>
          <a:prstGeom prst="rect">
            <a:avLst/>
          </a:prstGeom>
          <a:noFill/>
          <a:ln>
            <a:noFill/>
          </a:ln>
        </p:spPr>
        <p:txBody>
          <a:bodyPr spcFirstLastPara="1" wrap="square" lIns="121900" tIns="60933" rIns="121900" bIns="60933" anchor="ctr" anchorCtr="0">
            <a:noAutofit/>
          </a:bodyPr>
          <a:lstStyle/>
          <a:p>
            <a:pPr lvl="0">
              <a:buClr>
                <a:srgbClr val="BFBFBF"/>
              </a:buClr>
              <a:buSzPts val="1400"/>
            </a:pPr>
            <a:r>
              <a:rPr lang="en-US" sz="2400">
                <a:solidFill>
                  <a:srgbClr val="BFBFBF"/>
                </a:solidFill>
              </a:rPr>
              <a:t>7/11</a:t>
            </a:r>
            <a:endParaRPr lang="en-US" sz="2400"/>
          </a:p>
        </p:txBody>
      </p:sp>
      <p:pic>
        <p:nvPicPr>
          <p:cNvPr id="4" name="Picture 3" descr="Diagram&#10;&#10;Description automatically generated">
            <a:extLst>
              <a:ext uri="{FF2B5EF4-FFF2-40B4-BE49-F238E27FC236}">
                <a16:creationId xmlns:a16="http://schemas.microsoft.com/office/drawing/2014/main" id="{29DB48FE-3EA5-4068-8976-5BC12F351F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1133" y="1409081"/>
            <a:ext cx="7687183" cy="4692264"/>
          </a:xfrm>
          <a:prstGeom prst="rect">
            <a:avLst/>
          </a:prstGeom>
        </p:spPr>
      </p:pic>
      <p:cxnSp>
        <p:nvCxnSpPr>
          <p:cNvPr id="3" name="Straight Arrow Connector 2">
            <a:extLst>
              <a:ext uri="{FF2B5EF4-FFF2-40B4-BE49-F238E27FC236}">
                <a16:creationId xmlns:a16="http://schemas.microsoft.com/office/drawing/2014/main" id="{87CB26E6-E0EB-403B-BCE0-E365609148E6}"/>
              </a:ext>
            </a:extLst>
          </p:cNvPr>
          <p:cNvCxnSpPr/>
          <p:nvPr/>
        </p:nvCxnSpPr>
        <p:spPr>
          <a:xfrm>
            <a:off x="28575" y="879475"/>
            <a:ext cx="12128500" cy="0"/>
          </a:xfrm>
          <a:prstGeom prst="straightConnector1">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id="{27E83EEF-EA94-4F53-8D75-6FADC38E5EEB}"/>
              </a:ext>
            </a:extLst>
          </p:cNvPr>
          <p:cNvSpPr txBox="1"/>
          <p:nvPr/>
        </p:nvSpPr>
        <p:spPr>
          <a:xfrm>
            <a:off x="93684" y="4293151"/>
            <a:ext cx="496718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000000"/>
              </a:solidFill>
              <a:cs typeface="Calibri" panose="020F0502020204030204"/>
            </a:endParaRPr>
          </a:p>
        </p:txBody>
      </p:sp>
      <p:sp>
        <p:nvSpPr>
          <p:cNvPr id="12" name="TextBox 11">
            <a:extLst>
              <a:ext uri="{FF2B5EF4-FFF2-40B4-BE49-F238E27FC236}">
                <a16:creationId xmlns:a16="http://schemas.microsoft.com/office/drawing/2014/main" id="{A6C9FF3B-CAF8-4F2E-AAF2-9837923A12D3}"/>
              </a:ext>
            </a:extLst>
          </p:cNvPr>
          <p:cNvSpPr txBox="1"/>
          <p:nvPr/>
        </p:nvSpPr>
        <p:spPr>
          <a:xfrm>
            <a:off x="147735" y="1523414"/>
            <a:ext cx="4263398" cy="381117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2400">
                <a:latin typeface="Arial"/>
                <a:cs typeface="Arial"/>
              </a:rPr>
              <a:t>Main Component:</a:t>
            </a:r>
          </a:p>
          <a:p>
            <a:pPr>
              <a:lnSpc>
                <a:spcPct val="150000"/>
              </a:lnSpc>
            </a:pPr>
            <a:r>
              <a:rPr lang="en-US" sz="2800">
                <a:latin typeface="Arial"/>
                <a:cs typeface="Arial"/>
              </a:rPr>
              <a:t>1) </a:t>
            </a:r>
            <a:r>
              <a:rPr lang="en-US" sz="2800">
                <a:ea typeface="+mn-lt"/>
                <a:cs typeface="+mn-lt"/>
              </a:rPr>
              <a:t>Preprocessing</a:t>
            </a:r>
          </a:p>
          <a:p>
            <a:pPr>
              <a:lnSpc>
                <a:spcPct val="150000"/>
              </a:lnSpc>
            </a:pPr>
            <a:r>
              <a:rPr lang="en-US" sz="2800">
                <a:latin typeface="Calibri"/>
                <a:cs typeface="Calibri"/>
              </a:rPr>
              <a:t>2) </a:t>
            </a:r>
            <a:r>
              <a:rPr lang="en-US" sz="2800">
                <a:ea typeface="+mn-lt"/>
                <a:cs typeface="+mn-lt"/>
              </a:rPr>
              <a:t>Variational Autoencoder</a:t>
            </a:r>
          </a:p>
          <a:p>
            <a:pPr>
              <a:lnSpc>
                <a:spcPct val="150000"/>
              </a:lnSpc>
            </a:pPr>
            <a:r>
              <a:rPr lang="en-US" sz="2800">
                <a:latin typeface="Calibri"/>
                <a:cs typeface="Calibri"/>
              </a:rPr>
              <a:t>3) </a:t>
            </a:r>
            <a:r>
              <a:rPr lang="en-US" sz="2800">
                <a:ea typeface="+mn-lt"/>
                <a:cs typeface="+mn-lt"/>
              </a:rPr>
              <a:t>Topic Modelling (LDA)</a:t>
            </a:r>
          </a:p>
          <a:p>
            <a:pPr>
              <a:lnSpc>
                <a:spcPct val="150000"/>
              </a:lnSpc>
            </a:pPr>
            <a:r>
              <a:rPr lang="en-US" sz="2800">
                <a:latin typeface="Calibri"/>
                <a:cs typeface="Calibri"/>
              </a:rPr>
              <a:t>4) </a:t>
            </a:r>
            <a:r>
              <a:rPr lang="en-US" sz="2800">
                <a:ea typeface="+mn-lt"/>
                <a:cs typeface="+mn-lt"/>
              </a:rPr>
              <a:t>Classifier</a:t>
            </a:r>
          </a:p>
          <a:p>
            <a:pPr>
              <a:lnSpc>
                <a:spcPct val="150000"/>
              </a:lnSpc>
            </a:pPr>
            <a:r>
              <a:rPr lang="en-US" sz="2800">
                <a:latin typeface="Calibri"/>
                <a:cs typeface="Calibri"/>
              </a:rPr>
              <a:t>5) Evaluation </a:t>
            </a:r>
          </a:p>
        </p:txBody>
      </p:sp>
    </p:spTree>
    <p:extLst>
      <p:ext uri="{BB962C8B-B14F-4D97-AF65-F5344CB8AC3E}">
        <p14:creationId xmlns:p14="http://schemas.microsoft.com/office/powerpoint/2010/main" val="1354902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5FD2CF55-96DD-4779-9B9A-BB042308BEFE}"/>
              </a:ext>
            </a:extLst>
          </p:cNvPr>
          <p:cNvSpPr/>
          <p:nvPr/>
        </p:nvSpPr>
        <p:spPr>
          <a:xfrm>
            <a:off x="114270" y="3792055"/>
            <a:ext cx="11963460" cy="2485826"/>
          </a:xfrm>
          <a:prstGeom prst="rect">
            <a:avLst/>
          </a:prstGeom>
          <a:solidFill>
            <a:schemeClr val="accent4">
              <a:lumMod val="20000"/>
              <a:lumOff val="80000"/>
            </a:schemeClr>
          </a:solidFill>
          <a:ln w="158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D460C75-3FB5-4DE1-A392-401776C3DB91}"/>
              </a:ext>
            </a:extLst>
          </p:cNvPr>
          <p:cNvSpPr/>
          <p:nvPr/>
        </p:nvSpPr>
        <p:spPr>
          <a:xfrm>
            <a:off x="104775" y="1084658"/>
            <a:ext cx="11972955" cy="2542576"/>
          </a:xfrm>
          <a:prstGeom prst="rect">
            <a:avLst/>
          </a:prstGeom>
          <a:solidFill>
            <a:schemeClr val="accent4">
              <a:lumMod val="20000"/>
              <a:lumOff val="80000"/>
            </a:schemeClr>
          </a:solidFill>
          <a:ln w="15875">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C7F976-459B-4C10-A1AE-82F0C8CD2D2A}"/>
              </a:ext>
            </a:extLst>
          </p:cNvPr>
          <p:cNvSpPr>
            <a:spLocks noGrp="1"/>
          </p:cNvSpPr>
          <p:nvPr>
            <p:ph type="title"/>
          </p:nvPr>
        </p:nvSpPr>
        <p:spPr>
          <a:xfrm>
            <a:off x="190500" y="-41275"/>
            <a:ext cx="10515600" cy="1325563"/>
          </a:xfrm>
        </p:spPr>
        <p:txBody>
          <a:bodyPr/>
          <a:lstStyle/>
          <a:p>
            <a:r>
              <a:rPr lang="en-US"/>
              <a:t>Datasets</a:t>
            </a:r>
          </a:p>
        </p:txBody>
      </p:sp>
      <p:sp>
        <p:nvSpPr>
          <p:cNvPr id="4" name="Google Shape;113;p21">
            <a:extLst>
              <a:ext uri="{FF2B5EF4-FFF2-40B4-BE49-F238E27FC236}">
                <a16:creationId xmlns:a16="http://schemas.microsoft.com/office/drawing/2014/main" id="{FB54D1F9-8989-4806-B0A7-06584BD479F6}"/>
              </a:ext>
            </a:extLst>
          </p:cNvPr>
          <p:cNvSpPr/>
          <p:nvPr/>
        </p:nvSpPr>
        <p:spPr>
          <a:xfrm>
            <a:off x="0" y="6349041"/>
            <a:ext cx="12192000" cy="508800"/>
          </a:xfrm>
          <a:prstGeom prst="rect">
            <a:avLst/>
          </a:prstGeom>
          <a:solidFill>
            <a:srgbClr val="100D2F"/>
          </a:solidFill>
          <a:ln>
            <a:noFill/>
          </a:ln>
          <a:effectLst>
            <a:outerShdw blurRad="40000" dist="23000" dir="5400000" rotWithShape="0">
              <a:srgbClr val="000000">
                <a:alpha val="34900"/>
              </a:srgbClr>
            </a:outerShdw>
          </a:effectLst>
        </p:spPr>
        <p:txBody>
          <a:bodyPr spcFirstLastPara="1" wrap="square" lIns="121900" tIns="60933" rIns="121900" bIns="60933" anchor="ctr" anchorCtr="0">
            <a:noAutofit/>
          </a:bodyPr>
          <a:lstStyle/>
          <a:p>
            <a:pPr algn="ctr"/>
            <a:endParaRPr lang="en-US" sz="2400">
              <a:latin typeface="Calibri"/>
              <a:ea typeface="Calibri"/>
              <a:cs typeface="Calibri"/>
              <a:sym typeface="Calibri"/>
            </a:endParaRPr>
          </a:p>
        </p:txBody>
      </p:sp>
      <p:pic>
        <p:nvPicPr>
          <p:cNvPr id="5" name="Google Shape;115;p21">
            <a:extLst>
              <a:ext uri="{FF2B5EF4-FFF2-40B4-BE49-F238E27FC236}">
                <a16:creationId xmlns:a16="http://schemas.microsoft.com/office/drawing/2014/main" id="{AFDB219D-71D3-4DFF-B9B2-0BAB4F39E712}"/>
              </a:ext>
            </a:extLst>
          </p:cNvPr>
          <p:cNvPicPr preferRelativeResize="0"/>
          <p:nvPr/>
        </p:nvPicPr>
        <p:blipFill>
          <a:blip r:embed="rId3">
            <a:alphaModFix/>
          </a:blip>
          <a:stretch>
            <a:fillRect/>
          </a:stretch>
        </p:blipFill>
        <p:spPr>
          <a:xfrm>
            <a:off x="11482649" y="63171"/>
            <a:ext cx="668501" cy="670821"/>
          </a:xfrm>
          <a:prstGeom prst="rect">
            <a:avLst/>
          </a:prstGeom>
          <a:noFill/>
          <a:ln>
            <a:noFill/>
          </a:ln>
        </p:spPr>
      </p:pic>
      <p:sp>
        <p:nvSpPr>
          <p:cNvPr id="6" name="Google Shape;114;p21">
            <a:extLst>
              <a:ext uri="{FF2B5EF4-FFF2-40B4-BE49-F238E27FC236}">
                <a16:creationId xmlns:a16="http://schemas.microsoft.com/office/drawing/2014/main" id="{F5874082-7B14-4C76-987A-2B78755633A9}"/>
              </a:ext>
            </a:extLst>
          </p:cNvPr>
          <p:cNvSpPr txBox="1"/>
          <p:nvPr/>
        </p:nvSpPr>
        <p:spPr>
          <a:xfrm>
            <a:off x="10708255" y="6328353"/>
            <a:ext cx="1277925" cy="508800"/>
          </a:xfrm>
          <a:prstGeom prst="rect">
            <a:avLst/>
          </a:prstGeom>
          <a:noFill/>
          <a:ln>
            <a:noFill/>
          </a:ln>
        </p:spPr>
        <p:txBody>
          <a:bodyPr spcFirstLastPara="1" wrap="square" lIns="121900" tIns="60933" rIns="121900" bIns="60933" anchor="ctr" anchorCtr="0">
            <a:noAutofit/>
          </a:bodyPr>
          <a:lstStyle/>
          <a:p>
            <a:pPr lvl="0">
              <a:buClr>
                <a:srgbClr val="BFBFBF"/>
              </a:buClr>
              <a:buSzPts val="1400"/>
            </a:pPr>
            <a:r>
              <a:rPr lang="en-US" sz="2400">
                <a:solidFill>
                  <a:srgbClr val="BFBFBF"/>
                </a:solidFill>
              </a:rPr>
              <a:t>8/11</a:t>
            </a:r>
            <a:endParaRPr lang="en-US" sz="2400"/>
          </a:p>
        </p:txBody>
      </p:sp>
      <p:sp>
        <p:nvSpPr>
          <p:cNvPr id="7" name="TextBox 6">
            <a:extLst>
              <a:ext uri="{FF2B5EF4-FFF2-40B4-BE49-F238E27FC236}">
                <a16:creationId xmlns:a16="http://schemas.microsoft.com/office/drawing/2014/main" id="{17E1E681-DD6A-42C2-8545-0AE84AA41E15}"/>
              </a:ext>
            </a:extLst>
          </p:cNvPr>
          <p:cNvSpPr txBox="1"/>
          <p:nvPr/>
        </p:nvSpPr>
        <p:spPr>
          <a:xfrm>
            <a:off x="97133" y="1284288"/>
            <a:ext cx="4086139" cy="4524315"/>
          </a:xfrm>
          <a:prstGeom prst="rect">
            <a:avLst/>
          </a:prstGeom>
          <a:noFill/>
        </p:spPr>
        <p:txBody>
          <a:bodyPr wrap="square" lIns="91440" tIns="45720" rIns="91440" bIns="45720" anchor="t">
            <a:spAutoFit/>
          </a:bodyPr>
          <a:lstStyle/>
          <a:p>
            <a:r>
              <a:rPr lang="en-US" sz="2400">
                <a:ln w="0"/>
                <a:effectLst>
                  <a:outerShdw blurRad="38100" dist="19050" dir="2700000" algn="tl" rotWithShape="0">
                    <a:schemeClr val="dk1">
                      <a:alpha val="40000"/>
                    </a:schemeClr>
                  </a:outerShdw>
                </a:effectLst>
                <a:ea typeface="+mn-lt"/>
                <a:cs typeface="+mn-lt"/>
              </a:rPr>
              <a:t>Twitter dataset: </a:t>
            </a:r>
          </a:p>
          <a:p>
            <a:pPr marL="342900" indent="-342900">
              <a:buFont typeface="Arial" panose="020B0604020202020204" pitchFamily="34" charset="0"/>
              <a:buChar char="•"/>
            </a:pPr>
            <a:r>
              <a:rPr lang="en-US" sz="2400">
                <a:ln w="0"/>
                <a:effectLst>
                  <a:outerShdw blurRad="38100" dist="19050" dir="2700000" algn="tl" rotWithShape="0">
                    <a:schemeClr val="dk1">
                      <a:alpha val="40000"/>
                    </a:schemeClr>
                  </a:outerShdw>
                </a:effectLst>
                <a:ea typeface="+mn-lt"/>
                <a:cs typeface="+mn-lt"/>
              </a:rPr>
              <a:t>Published 2015</a:t>
            </a:r>
            <a:endParaRPr lang="en-US" sz="2400">
              <a:ln w="0"/>
              <a:effectLst>
                <a:outerShdw blurRad="38100" dist="19050" dir="2700000" algn="tl" rotWithShape="0">
                  <a:schemeClr val="dk1">
                    <a:alpha val="40000"/>
                  </a:schemeClr>
                </a:outerShdw>
              </a:effectLst>
            </a:endParaRPr>
          </a:p>
          <a:p>
            <a:pPr marL="342900" indent="-342900">
              <a:buFont typeface="Arial" panose="020B0604020202020204" pitchFamily="34" charset="0"/>
              <a:buChar char="•"/>
            </a:pPr>
            <a:r>
              <a:rPr lang="en-US" sz="2400">
                <a:ln w="0"/>
                <a:effectLst>
                  <a:outerShdw blurRad="38100" dist="19050" dir="2700000" algn="tl" rotWithShape="0">
                    <a:schemeClr val="dk1">
                      <a:alpha val="40000"/>
                    </a:schemeClr>
                  </a:outerShdw>
                </a:effectLst>
                <a:ea typeface="+mn-lt"/>
                <a:cs typeface="+mn-lt"/>
              </a:rPr>
              <a:t>17 events</a:t>
            </a:r>
          </a:p>
          <a:p>
            <a:pPr marL="342900" indent="-342900">
              <a:buFont typeface="Arial" panose="020B0604020202020204" pitchFamily="34" charset="0"/>
              <a:buChar char="•"/>
            </a:pPr>
            <a:r>
              <a:rPr lang="en-US" sz="2400">
                <a:ln w="0"/>
                <a:effectLst>
                  <a:outerShdw blurRad="38100" dist="19050" dir="2700000" algn="tl" rotWithShape="0">
                    <a:schemeClr val="dk1">
                      <a:alpha val="40000"/>
                    </a:schemeClr>
                  </a:outerShdw>
                </a:effectLst>
                <a:ea typeface="+mn-lt"/>
                <a:cs typeface="+mn-lt"/>
              </a:rPr>
              <a:t> ~ 17000 labeled post</a:t>
            </a:r>
          </a:p>
          <a:p>
            <a:pPr marL="342900" indent="-342900">
              <a:buFont typeface="Arial" panose="020B0604020202020204" pitchFamily="34" charset="0"/>
              <a:buChar char="•"/>
            </a:pPr>
            <a:r>
              <a:rPr lang="en-US" sz="2400">
                <a:ln w="0"/>
                <a:effectLst>
                  <a:outerShdw blurRad="38100" dist="19050" dir="2700000" algn="tl" rotWithShape="0">
                    <a:schemeClr val="dk1">
                      <a:alpha val="40000"/>
                    </a:schemeClr>
                  </a:outerShdw>
                </a:effectLst>
                <a:ea typeface="+mn-lt"/>
                <a:cs typeface="+mn-lt"/>
              </a:rPr>
              <a:t>Textual and visual content</a:t>
            </a:r>
            <a:endParaRPr lang="en-US" sz="2400">
              <a:ln w="0"/>
              <a:effectLst>
                <a:outerShdw blurRad="38100" dist="19050" dir="2700000" algn="tl" rotWithShape="0">
                  <a:prstClr val="black">
                    <a:alpha val="40000"/>
                  </a:prstClr>
                </a:outerShdw>
              </a:effectLst>
              <a:ea typeface="+mn-lt"/>
              <a:cs typeface="+mn-lt"/>
            </a:endParaRPr>
          </a:p>
          <a:p>
            <a:endParaRPr lang="en-US" sz="2400">
              <a:ln w="0"/>
              <a:effectLst>
                <a:outerShdw blurRad="38100" dist="19050" dir="2700000" algn="tl" rotWithShape="0">
                  <a:schemeClr val="dk1">
                    <a:alpha val="40000"/>
                  </a:schemeClr>
                </a:outerShdw>
              </a:effectLst>
              <a:ea typeface="+mn-lt"/>
              <a:cs typeface="+mn-lt"/>
            </a:endParaRPr>
          </a:p>
          <a:p>
            <a:endParaRPr lang="en-US" sz="2400">
              <a:ln w="0"/>
              <a:effectLst>
                <a:outerShdw blurRad="38100" dist="19050" dir="2700000" algn="tl" rotWithShape="0">
                  <a:schemeClr val="dk1">
                    <a:alpha val="40000"/>
                  </a:schemeClr>
                </a:outerShdw>
              </a:effectLst>
              <a:ea typeface="+mn-lt"/>
              <a:cs typeface="+mn-lt"/>
            </a:endParaRPr>
          </a:p>
          <a:p>
            <a:r>
              <a:rPr lang="en-US" sz="2400">
                <a:ln w="0"/>
                <a:effectLst>
                  <a:outerShdw blurRad="38100" dist="19050" dir="2700000" algn="tl" rotWithShape="0">
                    <a:schemeClr val="dk1">
                      <a:alpha val="40000"/>
                    </a:schemeClr>
                  </a:outerShdw>
                </a:effectLst>
                <a:ea typeface="+mn-lt"/>
                <a:cs typeface="+mn-lt"/>
              </a:rPr>
              <a:t>ISOT dataset:</a:t>
            </a:r>
          </a:p>
          <a:p>
            <a:pPr marL="342900" indent="-342900">
              <a:buFont typeface="Arial" panose="020B0604020202020204" pitchFamily="34" charset="0"/>
              <a:buChar char="•"/>
            </a:pPr>
            <a:r>
              <a:rPr lang="en-US" sz="2400">
                <a:ln w="0"/>
                <a:effectLst>
                  <a:outerShdw blurRad="38100" dist="19050" dir="2700000" algn="tl" rotWithShape="0">
                    <a:schemeClr val="dk1">
                      <a:alpha val="40000"/>
                    </a:schemeClr>
                  </a:outerShdw>
                </a:effectLst>
                <a:ea typeface="+mn-lt"/>
                <a:cs typeface="+mn-lt"/>
              </a:rPr>
              <a:t>Source: Reuters.com and unreliable websites</a:t>
            </a:r>
          </a:p>
          <a:p>
            <a:pPr marL="342900" indent="-342900">
              <a:buFont typeface="Arial" panose="020B0604020202020204" pitchFamily="34" charset="0"/>
              <a:buChar char="•"/>
            </a:pPr>
            <a:r>
              <a:rPr lang="en-US" sz="2400">
                <a:ln w="0"/>
                <a:effectLst>
                  <a:outerShdw blurRad="38100" dist="19050" dir="2700000" algn="tl" rotWithShape="0">
                    <a:schemeClr val="dk1">
                      <a:alpha val="40000"/>
                    </a:schemeClr>
                  </a:outerShdw>
                </a:effectLst>
                <a:ea typeface="+mn-lt"/>
                <a:cs typeface="+mn-lt"/>
              </a:rPr>
              <a:t>~ 25000 labeled news</a:t>
            </a:r>
          </a:p>
          <a:p>
            <a:pPr marL="342900" indent="-342900">
              <a:buFont typeface="Arial" panose="020B0604020202020204" pitchFamily="34" charset="0"/>
              <a:buChar char="•"/>
            </a:pPr>
            <a:r>
              <a:rPr lang="en-US" sz="2400">
                <a:ln w="0"/>
                <a:effectLst>
                  <a:outerShdw blurRad="38100" dist="19050" dir="2700000" algn="tl" rotWithShape="0">
                    <a:schemeClr val="dk1">
                      <a:alpha val="40000"/>
                    </a:schemeClr>
                  </a:outerShdw>
                </a:effectLst>
                <a:ea typeface="+mn-lt"/>
                <a:cs typeface="+mn-lt"/>
              </a:rPr>
              <a:t>Textual content</a:t>
            </a:r>
          </a:p>
        </p:txBody>
      </p:sp>
      <p:pic>
        <p:nvPicPr>
          <p:cNvPr id="9" name="Picture 8" descr="Text&#10;&#10;Description automatically generated">
            <a:extLst>
              <a:ext uri="{FF2B5EF4-FFF2-40B4-BE49-F238E27FC236}">
                <a16:creationId xmlns:a16="http://schemas.microsoft.com/office/drawing/2014/main" id="{6B511BB3-1318-45AD-8485-122CFE7742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0810" y="1169535"/>
            <a:ext cx="8111968" cy="2016772"/>
          </a:xfrm>
          <a:prstGeom prst="rect">
            <a:avLst/>
          </a:prstGeom>
        </p:spPr>
      </p:pic>
      <p:cxnSp>
        <p:nvCxnSpPr>
          <p:cNvPr id="3" name="Straight Arrow Connector 2">
            <a:extLst>
              <a:ext uri="{FF2B5EF4-FFF2-40B4-BE49-F238E27FC236}">
                <a16:creationId xmlns:a16="http://schemas.microsoft.com/office/drawing/2014/main" id="{071A862E-34FB-46E9-9634-A27CC68CDC50}"/>
              </a:ext>
            </a:extLst>
          </p:cNvPr>
          <p:cNvCxnSpPr/>
          <p:nvPr/>
        </p:nvCxnSpPr>
        <p:spPr>
          <a:xfrm>
            <a:off x="62440" y="955675"/>
            <a:ext cx="12128500" cy="0"/>
          </a:xfrm>
          <a:prstGeom prst="straightConnector1">
            <a:avLst/>
          </a:prstGeom>
          <a:ln w="57150">
            <a:solidFill>
              <a:schemeClr val="tx1"/>
            </a:solidFill>
          </a:ln>
        </p:spPr>
        <p:style>
          <a:lnRef idx="1">
            <a:schemeClr val="dk1"/>
          </a:lnRef>
          <a:fillRef idx="0">
            <a:schemeClr val="dk1"/>
          </a:fillRef>
          <a:effectRef idx="0">
            <a:schemeClr val="dk1"/>
          </a:effectRef>
          <a:fontRef idx="minor">
            <a:schemeClr val="tx1"/>
          </a:fontRef>
        </p:style>
      </p:cxnSp>
      <p:sp>
        <p:nvSpPr>
          <p:cNvPr id="10" name="TextBox 9">
            <a:extLst>
              <a:ext uri="{FF2B5EF4-FFF2-40B4-BE49-F238E27FC236}">
                <a16:creationId xmlns:a16="http://schemas.microsoft.com/office/drawing/2014/main" id="{56282216-FF01-45E2-8028-BCED77BDD03E}"/>
              </a:ext>
            </a:extLst>
          </p:cNvPr>
          <p:cNvSpPr txBox="1"/>
          <p:nvPr/>
        </p:nvSpPr>
        <p:spPr>
          <a:xfrm>
            <a:off x="5074810" y="3262666"/>
            <a:ext cx="16655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Training set</a:t>
            </a:r>
            <a:endParaRPr lang="en-US"/>
          </a:p>
        </p:txBody>
      </p:sp>
      <p:sp>
        <p:nvSpPr>
          <p:cNvPr id="11" name="TextBox 10">
            <a:extLst>
              <a:ext uri="{FF2B5EF4-FFF2-40B4-BE49-F238E27FC236}">
                <a16:creationId xmlns:a16="http://schemas.microsoft.com/office/drawing/2014/main" id="{4716ABB3-2087-4255-A519-7FE347EC7C29}"/>
              </a:ext>
            </a:extLst>
          </p:cNvPr>
          <p:cNvSpPr txBox="1"/>
          <p:nvPr/>
        </p:nvSpPr>
        <p:spPr>
          <a:xfrm>
            <a:off x="9322068" y="3257901"/>
            <a:ext cx="166552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Test set</a:t>
            </a:r>
            <a:endParaRPr lang="en-US"/>
          </a:p>
        </p:txBody>
      </p:sp>
      <p:pic>
        <p:nvPicPr>
          <p:cNvPr id="17" name="Picture 11" descr="Text&#10;&#10;Description automatically generated">
            <a:extLst>
              <a:ext uri="{FF2B5EF4-FFF2-40B4-BE49-F238E27FC236}">
                <a16:creationId xmlns:a16="http://schemas.microsoft.com/office/drawing/2014/main" id="{916A1478-21A0-45C4-ACE3-B6D842A25A80}"/>
              </a:ext>
            </a:extLst>
          </p:cNvPr>
          <p:cNvPicPr>
            <a:picLocks noChangeAspect="1"/>
          </p:cNvPicPr>
          <p:nvPr/>
        </p:nvPicPr>
        <p:blipFill>
          <a:blip r:embed="rId5"/>
          <a:stretch>
            <a:fillRect/>
          </a:stretch>
        </p:blipFill>
        <p:spPr>
          <a:xfrm>
            <a:off x="3943141" y="3844672"/>
            <a:ext cx="4002598" cy="2007408"/>
          </a:xfrm>
          <a:prstGeom prst="rect">
            <a:avLst/>
          </a:prstGeom>
          <a:ln>
            <a:solidFill>
              <a:schemeClr val="tx1"/>
            </a:solidFill>
          </a:ln>
        </p:spPr>
      </p:pic>
      <p:pic>
        <p:nvPicPr>
          <p:cNvPr id="18" name="Picture 14" descr="Text&#10;&#10;Description automatically generated">
            <a:extLst>
              <a:ext uri="{FF2B5EF4-FFF2-40B4-BE49-F238E27FC236}">
                <a16:creationId xmlns:a16="http://schemas.microsoft.com/office/drawing/2014/main" id="{7CB19E1F-775F-49E8-89A4-38CA1F9C09F8}"/>
              </a:ext>
            </a:extLst>
          </p:cNvPr>
          <p:cNvPicPr>
            <a:picLocks noChangeAspect="1"/>
          </p:cNvPicPr>
          <p:nvPr/>
        </p:nvPicPr>
        <p:blipFill>
          <a:blip r:embed="rId6"/>
          <a:stretch>
            <a:fillRect/>
          </a:stretch>
        </p:blipFill>
        <p:spPr>
          <a:xfrm>
            <a:off x="7945134" y="3845293"/>
            <a:ext cx="4045207" cy="2006787"/>
          </a:xfrm>
          <a:prstGeom prst="rect">
            <a:avLst/>
          </a:prstGeom>
          <a:ln>
            <a:solidFill>
              <a:schemeClr val="tx1"/>
            </a:solidFill>
          </a:ln>
        </p:spPr>
      </p:pic>
      <p:sp>
        <p:nvSpPr>
          <p:cNvPr id="8" name="Rectangle 7">
            <a:extLst>
              <a:ext uri="{FF2B5EF4-FFF2-40B4-BE49-F238E27FC236}">
                <a16:creationId xmlns:a16="http://schemas.microsoft.com/office/drawing/2014/main" id="{4A6F0AB0-51FC-42A5-BAF6-0CAA80658FEB}"/>
              </a:ext>
            </a:extLst>
          </p:cNvPr>
          <p:cNvSpPr/>
          <p:nvPr/>
        </p:nvSpPr>
        <p:spPr>
          <a:xfrm>
            <a:off x="3907674" y="1177796"/>
            <a:ext cx="4078497" cy="200851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A58CD1D-8BBA-4C6B-AC53-67157A69995A}"/>
              </a:ext>
            </a:extLst>
          </p:cNvPr>
          <p:cNvSpPr/>
          <p:nvPr/>
        </p:nvSpPr>
        <p:spPr>
          <a:xfrm>
            <a:off x="7986171" y="1177796"/>
            <a:ext cx="4013011" cy="200894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D9F3B44-2727-451B-ACEC-204C0E6E0223}"/>
              </a:ext>
            </a:extLst>
          </p:cNvPr>
          <p:cNvSpPr txBox="1"/>
          <p:nvPr/>
        </p:nvSpPr>
        <p:spPr>
          <a:xfrm>
            <a:off x="5097895" y="588964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Arial"/>
                <a:cs typeface="Arial"/>
              </a:rPr>
              <a:t>Real news</a:t>
            </a:r>
            <a:endParaRPr lang="en-US"/>
          </a:p>
        </p:txBody>
      </p:sp>
      <p:sp>
        <p:nvSpPr>
          <p:cNvPr id="16" name="TextBox 15">
            <a:extLst>
              <a:ext uri="{FF2B5EF4-FFF2-40B4-BE49-F238E27FC236}">
                <a16:creationId xmlns:a16="http://schemas.microsoft.com/office/drawing/2014/main" id="{F06873E6-84DF-4E0A-962E-7FCA1E57549C}"/>
              </a:ext>
            </a:extLst>
          </p:cNvPr>
          <p:cNvSpPr txBox="1"/>
          <p:nvPr/>
        </p:nvSpPr>
        <p:spPr>
          <a:xfrm>
            <a:off x="9444596" y="5889644"/>
            <a:ext cx="2038053" cy="369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latin typeface="Arial"/>
                <a:cs typeface="Arial"/>
              </a:rPr>
              <a:t>Fake news</a:t>
            </a:r>
          </a:p>
        </p:txBody>
      </p:sp>
    </p:spTree>
    <p:extLst>
      <p:ext uri="{BB962C8B-B14F-4D97-AF65-F5344CB8AC3E}">
        <p14:creationId xmlns:p14="http://schemas.microsoft.com/office/powerpoint/2010/main" val="18582334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8FBC3786A20F74EBDCD1DE73D670AFC" ma:contentTypeVersion="7" ma:contentTypeDescription="Create a new document." ma:contentTypeScope="" ma:versionID="18750eb85d5b055ae279023323329c21">
  <xsd:schema xmlns:xsd="http://www.w3.org/2001/XMLSchema" xmlns:xs="http://www.w3.org/2001/XMLSchema" xmlns:p="http://schemas.microsoft.com/office/2006/metadata/properties" xmlns:ns3="a3c0497b-b22a-4668-953c-7c3b7a1edcf3" xmlns:ns4="c88b06c0-e9c9-48fb-a844-b983f13dfb9b" targetNamespace="http://schemas.microsoft.com/office/2006/metadata/properties" ma:root="true" ma:fieldsID="05e3bad05d6ce5fa8ed6521afc09c5cd" ns3:_="" ns4:_="">
    <xsd:import namespace="a3c0497b-b22a-4668-953c-7c3b7a1edcf3"/>
    <xsd:import namespace="c88b06c0-e9c9-48fb-a844-b983f13dfb9b"/>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c0497b-b22a-4668-953c-7c3b7a1edc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88b06c0-e9c9-48fb-a844-b983f13dfb9b"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7D2FB4-0EE6-4403-9F01-A0C72293675F}">
  <ds:schemaRefs>
    <ds:schemaRef ds:uri="http://purl.org/dc/dcmitype/"/>
    <ds:schemaRef ds:uri="a3c0497b-b22a-4668-953c-7c3b7a1edcf3"/>
    <ds:schemaRef ds:uri="http://www.w3.org/XML/1998/namespace"/>
    <ds:schemaRef ds:uri="http://purl.org/dc/terms/"/>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c88b06c0-e9c9-48fb-a844-b983f13dfb9b"/>
    <ds:schemaRef ds:uri="http://schemas.microsoft.com/office/2006/metadata/properties"/>
  </ds:schemaRefs>
</ds:datastoreItem>
</file>

<file path=customXml/itemProps2.xml><?xml version="1.0" encoding="utf-8"?>
<ds:datastoreItem xmlns:ds="http://schemas.openxmlformats.org/officeDocument/2006/customXml" ds:itemID="{18410844-23A0-4B91-BCD2-F78B6399D70A}">
  <ds:schemaRefs>
    <ds:schemaRef ds:uri="http://schemas.microsoft.com/sharepoint/v3/contenttype/forms"/>
  </ds:schemaRefs>
</ds:datastoreItem>
</file>

<file path=customXml/itemProps3.xml><?xml version="1.0" encoding="utf-8"?>
<ds:datastoreItem xmlns:ds="http://schemas.openxmlformats.org/officeDocument/2006/customXml" ds:itemID="{6C5C3E13-85F8-4254-80E7-DE594EB1D7EA}">
  <ds:schemaRefs>
    <ds:schemaRef ds:uri="a3c0497b-b22a-4668-953c-7c3b7a1edcf3"/>
    <ds:schemaRef ds:uri="c88b06c0-e9c9-48fb-a844-b983f13dfb9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1740</Words>
  <Application>Microsoft Office PowerPoint</Application>
  <PresentationFormat>Widescreen</PresentationFormat>
  <Paragraphs>213</Paragraphs>
  <Slides>20</Slides>
  <Notes>16</Notes>
  <HiddenSlides>7</HiddenSlides>
  <MMClips>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Fake News Detection by Variational Autoencoder and Topic Modelling</vt:lpstr>
      <vt:lpstr>Introduction – Motivation</vt:lpstr>
      <vt:lpstr>Motivation – Why it is vital?</vt:lpstr>
      <vt:lpstr>Background - Autoencoder</vt:lpstr>
      <vt:lpstr>Background  - Variational Autoencoder (VAE)</vt:lpstr>
      <vt:lpstr>Background - Latent Dirichlet Allocation (LDA)</vt:lpstr>
      <vt:lpstr>Related work</vt:lpstr>
      <vt:lpstr>Method</vt:lpstr>
      <vt:lpstr>Datasets</vt:lpstr>
      <vt:lpstr>Contribution:</vt:lpstr>
      <vt:lpstr>Preliminary Results</vt:lpstr>
      <vt:lpstr>Individual Task Plan:</vt:lpstr>
      <vt:lpstr>Thank you! Questions?</vt:lpstr>
      <vt:lpstr>PowerPoint Presentation</vt:lpstr>
      <vt:lpstr>Agenda</vt:lpstr>
      <vt:lpstr>Motivation – Why it is vital?</vt:lpstr>
      <vt:lpstr>Motivation – Fake news is misleading</vt:lpstr>
      <vt:lpstr>Datasets</vt:lpstr>
      <vt:lpstr>Datasets</vt:lpstr>
      <vt:lpstr>Preliminary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Hosseini, Marjan</dc:creator>
  <cp:lastModifiedBy>Hosseini, Marjan</cp:lastModifiedBy>
  <cp:revision>2</cp:revision>
  <dcterms:created xsi:type="dcterms:W3CDTF">2021-02-07T21:31:10Z</dcterms:created>
  <dcterms:modified xsi:type="dcterms:W3CDTF">2021-04-21T19:22:54Z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0x01010098FBC3786A20F74EBDCD1DE73D670AFC</vt:lpwstr>
  </property>
</Properties>
</file>